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bookmarkIdSeed="2">
  <p:sldMasterIdLst>
    <p:sldMasterId id="2147483648" r:id="rId4"/>
  </p:sldMasterIdLst>
  <p:notesMasterIdLst>
    <p:notesMasterId r:id="rId36"/>
  </p:notesMasterIdLst>
  <p:handoutMasterIdLst>
    <p:handoutMasterId r:id="rId37"/>
  </p:handoutMasterIdLst>
  <p:sldIdLst>
    <p:sldId id="256" r:id="rId5"/>
    <p:sldId id="327" r:id="rId6"/>
    <p:sldId id="257" r:id="rId7"/>
    <p:sldId id="328" r:id="rId8"/>
    <p:sldId id="409" r:id="rId9"/>
    <p:sldId id="443" r:id="rId10"/>
    <p:sldId id="444" r:id="rId11"/>
    <p:sldId id="445" r:id="rId12"/>
    <p:sldId id="435" r:id="rId13"/>
    <p:sldId id="446" r:id="rId14"/>
    <p:sldId id="423" r:id="rId15"/>
    <p:sldId id="447" r:id="rId16"/>
    <p:sldId id="449" r:id="rId17"/>
    <p:sldId id="451" r:id="rId18"/>
    <p:sldId id="450" r:id="rId19"/>
    <p:sldId id="448" r:id="rId20"/>
    <p:sldId id="436" r:id="rId21"/>
    <p:sldId id="427" r:id="rId22"/>
    <p:sldId id="412" r:id="rId23"/>
    <p:sldId id="432" r:id="rId24"/>
    <p:sldId id="430" r:id="rId25"/>
    <p:sldId id="429" r:id="rId26"/>
    <p:sldId id="452" r:id="rId27"/>
    <p:sldId id="454" r:id="rId28"/>
    <p:sldId id="410" r:id="rId29"/>
    <p:sldId id="437" r:id="rId30"/>
    <p:sldId id="398" r:id="rId31"/>
    <p:sldId id="420" r:id="rId32"/>
    <p:sldId id="453" r:id="rId33"/>
    <p:sldId id="402" r:id="rId34"/>
    <p:sldId id="44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9F9"/>
    <a:srgbClr val="627272"/>
    <a:srgbClr val="FF6600"/>
    <a:srgbClr val="3E7090"/>
    <a:srgbClr val="685135"/>
    <a:srgbClr val="BDA07D"/>
    <a:srgbClr val="93A5A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Style léger 1 - Accentuation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4" autoAdjust="0"/>
    <p:restoredTop sz="97167" autoAdjust="0"/>
  </p:normalViewPr>
  <p:slideViewPr>
    <p:cSldViewPr snapToGrid="0">
      <p:cViewPr varScale="1">
        <p:scale>
          <a:sx n="67" d="100"/>
          <a:sy n="67" d="100"/>
        </p:scale>
        <p:origin x="384"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6036"/>
    </p:cViewPr>
  </p:sorterViewPr>
  <p:notesViewPr>
    <p:cSldViewPr snapToGrid="0">
      <p:cViewPr varScale="1">
        <p:scale>
          <a:sx n="51" d="100"/>
          <a:sy n="51" d="100"/>
        </p:scale>
        <p:origin x="2624"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C5B7C9-48B7-4242-9966-4342CA2AAD4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2E29735-A10F-40EC-95BD-3CB35DDF3443}">
      <dgm:prSet phldrT="[Text]"/>
      <dgm:spPr/>
      <dgm:t>
        <a:bodyPr/>
        <a:lstStyle/>
        <a:p>
          <a:r>
            <a:rPr lang="en-US" dirty="0" err="1"/>
            <a:t>Expertises</a:t>
          </a:r>
          <a:r>
            <a:rPr lang="en-US" dirty="0"/>
            <a:t> </a:t>
          </a:r>
        </a:p>
      </dgm:t>
    </dgm:pt>
    <dgm:pt modelId="{6EC5AB30-F4FB-4A47-B22C-70C5DBCB0922}" type="parTrans" cxnId="{9FBC2BB6-3286-404D-8729-A6468DB92AFB}">
      <dgm:prSet/>
      <dgm:spPr/>
      <dgm:t>
        <a:bodyPr/>
        <a:lstStyle/>
        <a:p>
          <a:endParaRPr lang="en-US"/>
        </a:p>
      </dgm:t>
    </dgm:pt>
    <dgm:pt modelId="{CB593922-2470-4244-ADA2-D8858FC59319}" type="sibTrans" cxnId="{9FBC2BB6-3286-404D-8729-A6468DB92AFB}">
      <dgm:prSet/>
      <dgm:spPr/>
      <dgm:t>
        <a:bodyPr/>
        <a:lstStyle/>
        <a:p>
          <a:endParaRPr lang="en-US"/>
        </a:p>
      </dgm:t>
    </dgm:pt>
    <dgm:pt modelId="{DC3FDEE4-00C7-4391-8AB1-D3E31A930E3F}">
      <dgm:prSet phldrT="[Text]"/>
      <dgm:spPr/>
      <dgm:t>
        <a:bodyPr/>
        <a:lstStyle/>
        <a:p>
          <a:r>
            <a:rPr lang="en-US" dirty="0"/>
            <a:t>Infrastructure</a:t>
          </a:r>
        </a:p>
      </dgm:t>
    </dgm:pt>
    <dgm:pt modelId="{1D000149-A189-4020-8D28-4737B6AA0274}" type="parTrans" cxnId="{507421E5-336F-4F79-993E-EFD8E32D9717}">
      <dgm:prSet/>
      <dgm:spPr/>
      <dgm:t>
        <a:bodyPr/>
        <a:lstStyle/>
        <a:p>
          <a:endParaRPr lang="en-US"/>
        </a:p>
      </dgm:t>
    </dgm:pt>
    <dgm:pt modelId="{DB2B22EA-A090-4480-915E-445A5A3B83C7}" type="sibTrans" cxnId="{507421E5-336F-4F79-993E-EFD8E32D9717}">
      <dgm:prSet/>
      <dgm:spPr/>
      <dgm:t>
        <a:bodyPr/>
        <a:lstStyle/>
        <a:p>
          <a:endParaRPr lang="en-US"/>
        </a:p>
      </dgm:t>
    </dgm:pt>
    <dgm:pt modelId="{6349B32E-1040-4113-B2E6-C733BFD6082E}">
      <dgm:prSet phldrT="[Text]"/>
      <dgm:spPr/>
      <dgm:t>
        <a:bodyPr/>
        <a:lstStyle/>
        <a:p>
          <a:r>
            <a:rPr lang="en-US" dirty="0"/>
            <a:t>MAPS List</a:t>
          </a:r>
        </a:p>
      </dgm:t>
    </dgm:pt>
    <dgm:pt modelId="{B5FB78A9-EDE2-4A99-904F-D03F2E912F22}" type="parTrans" cxnId="{18103D19-9413-4ACA-9E77-4776FE7ECF56}">
      <dgm:prSet/>
      <dgm:spPr/>
      <dgm:t>
        <a:bodyPr/>
        <a:lstStyle/>
        <a:p>
          <a:endParaRPr lang="en-US"/>
        </a:p>
      </dgm:t>
    </dgm:pt>
    <dgm:pt modelId="{E37E05A1-B552-4107-977B-4AE32817F060}" type="sibTrans" cxnId="{18103D19-9413-4ACA-9E77-4776FE7ECF56}">
      <dgm:prSet/>
      <dgm:spPr/>
      <dgm:t>
        <a:bodyPr/>
        <a:lstStyle/>
        <a:p>
          <a:endParaRPr lang="en-US"/>
        </a:p>
      </dgm:t>
    </dgm:pt>
    <dgm:pt modelId="{9A649AFC-8A0C-4FC5-BC7E-DF36F5CE76D2}" type="pres">
      <dgm:prSet presAssocID="{6AC5B7C9-48B7-4242-9966-4342CA2AAD45}" presName="linear" presStyleCnt="0">
        <dgm:presLayoutVars>
          <dgm:dir/>
          <dgm:animLvl val="lvl"/>
          <dgm:resizeHandles val="exact"/>
        </dgm:presLayoutVars>
      </dgm:prSet>
      <dgm:spPr/>
      <dgm:t>
        <a:bodyPr/>
        <a:lstStyle/>
        <a:p>
          <a:endParaRPr lang="fr-FR"/>
        </a:p>
      </dgm:t>
    </dgm:pt>
    <dgm:pt modelId="{2A83205A-0095-48B1-9503-35A619784F63}" type="pres">
      <dgm:prSet presAssocID="{82E29735-A10F-40EC-95BD-3CB35DDF3443}" presName="parentLin" presStyleCnt="0"/>
      <dgm:spPr/>
    </dgm:pt>
    <dgm:pt modelId="{CC1A0A6F-E826-4963-8A07-78AB9518B949}" type="pres">
      <dgm:prSet presAssocID="{82E29735-A10F-40EC-95BD-3CB35DDF3443}" presName="parentLeftMargin" presStyleLbl="node1" presStyleIdx="0" presStyleCnt="3"/>
      <dgm:spPr/>
      <dgm:t>
        <a:bodyPr/>
        <a:lstStyle/>
        <a:p>
          <a:endParaRPr lang="fr-FR"/>
        </a:p>
      </dgm:t>
    </dgm:pt>
    <dgm:pt modelId="{FA264586-49FF-4211-9D06-ADD7191B2A43}" type="pres">
      <dgm:prSet presAssocID="{82E29735-A10F-40EC-95BD-3CB35DDF3443}" presName="parentText" presStyleLbl="node1" presStyleIdx="0" presStyleCnt="3">
        <dgm:presLayoutVars>
          <dgm:chMax val="0"/>
          <dgm:bulletEnabled val="1"/>
        </dgm:presLayoutVars>
      </dgm:prSet>
      <dgm:spPr/>
      <dgm:t>
        <a:bodyPr/>
        <a:lstStyle/>
        <a:p>
          <a:endParaRPr lang="fr-FR"/>
        </a:p>
      </dgm:t>
    </dgm:pt>
    <dgm:pt modelId="{7442A211-A123-4E34-9892-9393505872DD}" type="pres">
      <dgm:prSet presAssocID="{82E29735-A10F-40EC-95BD-3CB35DDF3443}" presName="negativeSpace" presStyleCnt="0"/>
      <dgm:spPr/>
    </dgm:pt>
    <dgm:pt modelId="{81282862-40A7-475B-8545-874177EBEC4A}" type="pres">
      <dgm:prSet presAssocID="{82E29735-A10F-40EC-95BD-3CB35DDF3443}" presName="childText" presStyleLbl="conFgAcc1" presStyleIdx="0" presStyleCnt="3">
        <dgm:presLayoutVars>
          <dgm:bulletEnabled val="1"/>
        </dgm:presLayoutVars>
      </dgm:prSet>
      <dgm:spPr/>
    </dgm:pt>
    <dgm:pt modelId="{22557502-1203-409C-8FE5-18D19FDB32CD}" type="pres">
      <dgm:prSet presAssocID="{CB593922-2470-4244-ADA2-D8858FC59319}" presName="spaceBetweenRectangles" presStyleCnt="0"/>
      <dgm:spPr/>
    </dgm:pt>
    <dgm:pt modelId="{993C1070-712A-4145-8F7F-07C17531F3C6}" type="pres">
      <dgm:prSet presAssocID="{DC3FDEE4-00C7-4391-8AB1-D3E31A930E3F}" presName="parentLin" presStyleCnt="0"/>
      <dgm:spPr/>
    </dgm:pt>
    <dgm:pt modelId="{2E4C0812-CC66-4B3C-BABC-0EBF932E02BD}" type="pres">
      <dgm:prSet presAssocID="{DC3FDEE4-00C7-4391-8AB1-D3E31A930E3F}" presName="parentLeftMargin" presStyleLbl="node1" presStyleIdx="0" presStyleCnt="3"/>
      <dgm:spPr/>
      <dgm:t>
        <a:bodyPr/>
        <a:lstStyle/>
        <a:p>
          <a:endParaRPr lang="fr-FR"/>
        </a:p>
      </dgm:t>
    </dgm:pt>
    <dgm:pt modelId="{8F195810-413C-4556-9CFC-4E1B864D5A94}" type="pres">
      <dgm:prSet presAssocID="{DC3FDEE4-00C7-4391-8AB1-D3E31A930E3F}" presName="parentText" presStyleLbl="node1" presStyleIdx="1" presStyleCnt="3">
        <dgm:presLayoutVars>
          <dgm:chMax val="0"/>
          <dgm:bulletEnabled val="1"/>
        </dgm:presLayoutVars>
      </dgm:prSet>
      <dgm:spPr/>
      <dgm:t>
        <a:bodyPr/>
        <a:lstStyle/>
        <a:p>
          <a:endParaRPr lang="fr-FR"/>
        </a:p>
      </dgm:t>
    </dgm:pt>
    <dgm:pt modelId="{1D9498B9-210F-4989-9BEF-E68B927C2EF6}" type="pres">
      <dgm:prSet presAssocID="{DC3FDEE4-00C7-4391-8AB1-D3E31A930E3F}" presName="negativeSpace" presStyleCnt="0"/>
      <dgm:spPr/>
    </dgm:pt>
    <dgm:pt modelId="{478463AB-D9C8-476B-800F-18BD99904F5F}" type="pres">
      <dgm:prSet presAssocID="{DC3FDEE4-00C7-4391-8AB1-D3E31A930E3F}" presName="childText" presStyleLbl="conFgAcc1" presStyleIdx="1" presStyleCnt="3">
        <dgm:presLayoutVars>
          <dgm:bulletEnabled val="1"/>
        </dgm:presLayoutVars>
      </dgm:prSet>
      <dgm:spPr/>
    </dgm:pt>
    <dgm:pt modelId="{015DDBED-91F0-4F6E-9F33-ACADBA90115F}" type="pres">
      <dgm:prSet presAssocID="{DB2B22EA-A090-4480-915E-445A5A3B83C7}" presName="spaceBetweenRectangles" presStyleCnt="0"/>
      <dgm:spPr/>
    </dgm:pt>
    <dgm:pt modelId="{5A364C4F-EF75-4645-AE44-766AC568F67E}" type="pres">
      <dgm:prSet presAssocID="{6349B32E-1040-4113-B2E6-C733BFD6082E}" presName="parentLin" presStyleCnt="0"/>
      <dgm:spPr/>
    </dgm:pt>
    <dgm:pt modelId="{459DB681-01C3-4CBF-A1A6-3D3954FCB319}" type="pres">
      <dgm:prSet presAssocID="{6349B32E-1040-4113-B2E6-C733BFD6082E}" presName="parentLeftMargin" presStyleLbl="node1" presStyleIdx="1" presStyleCnt="3"/>
      <dgm:spPr/>
      <dgm:t>
        <a:bodyPr/>
        <a:lstStyle/>
        <a:p>
          <a:endParaRPr lang="fr-FR"/>
        </a:p>
      </dgm:t>
    </dgm:pt>
    <dgm:pt modelId="{DC19A47E-1266-4F06-BC9A-69EBA47F1BDE}" type="pres">
      <dgm:prSet presAssocID="{6349B32E-1040-4113-B2E6-C733BFD6082E}" presName="parentText" presStyleLbl="node1" presStyleIdx="2" presStyleCnt="3">
        <dgm:presLayoutVars>
          <dgm:chMax val="0"/>
          <dgm:bulletEnabled val="1"/>
        </dgm:presLayoutVars>
      </dgm:prSet>
      <dgm:spPr/>
      <dgm:t>
        <a:bodyPr/>
        <a:lstStyle/>
        <a:p>
          <a:endParaRPr lang="fr-FR"/>
        </a:p>
      </dgm:t>
    </dgm:pt>
    <dgm:pt modelId="{6F826876-554F-4087-9C7F-ED28B305EA25}" type="pres">
      <dgm:prSet presAssocID="{6349B32E-1040-4113-B2E6-C733BFD6082E}" presName="negativeSpace" presStyleCnt="0"/>
      <dgm:spPr/>
    </dgm:pt>
    <dgm:pt modelId="{E90F7A74-8B66-4528-906D-6BF7B5D3E29A}" type="pres">
      <dgm:prSet presAssocID="{6349B32E-1040-4113-B2E6-C733BFD6082E}" presName="childText" presStyleLbl="conFgAcc1" presStyleIdx="2" presStyleCnt="3">
        <dgm:presLayoutVars>
          <dgm:bulletEnabled val="1"/>
        </dgm:presLayoutVars>
      </dgm:prSet>
      <dgm:spPr/>
    </dgm:pt>
  </dgm:ptLst>
  <dgm:cxnLst>
    <dgm:cxn modelId="{9FBC2BB6-3286-404D-8729-A6468DB92AFB}" srcId="{6AC5B7C9-48B7-4242-9966-4342CA2AAD45}" destId="{82E29735-A10F-40EC-95BD-3CB35DDF3443}" srcOrd="0" destOrd="0" parTransId="{6EC5AB30-F4FB-4A47-B22C-70C5DBCB0922}" sibTransId="{CB593922-2470-4244-ADA2-D8858FC59319}"/>
    <dgm:cxn modelId="{662BE477-E985-466D-BDB7-62ABBA4F0CB3}" type="presOf" srcId="{DC3FDEE4-00C7-4391-8AB1-D3E31A930E3F}" destId="{8F195810-413C-4556-9CFC-4E1B864D5A94}" srcOrd="1" destOrd="0" presId="urn:microsoft.com/office/officeart/2005/8/layout/list1"/>
    <dgm:cxn modelId="{9EF8F3D8-8559-4D68-ACE0-59A102E4ECE1}" type="presOf" srcId="{82E29735-A10F-40EC-95BD-3CB35DDF3443}" destId="{FA264586-49FF-4211-9D06-ADD7191B2A43}" srcOrd="1" destOrd="0" presId="urn:microsoft.com/office/officeart/2005/8/layout/list1"/>
    <dgm:cxn modelId="{3071F15C-195D-44D5-A711-AF5E211CFE31}" type="presOf" srcId="{82E29735-A10F-40EC-95BD-3CB35DDF3443}" destId="{CC1A0A6F-E826-4963-8A07-78AB9518B949}" srcOrd="0" destOrd="0" presId="urn:microsoft.com/office/officeart/2005/8/layout/list1"/>
    <dgm:cxn modelId="{E6AB74F9-A019-40B9-957F-2856713B687A}" type="presOf" srcId="{6349B32E-1040-4113-B2E6-C733BFD6082E}" destId="{459DB681-01C3-4CBF-A1A6-3D3954FCB319}" srcOrd="0" destOrd="0" presId="urn:microsoft.com/office/officeart/2005/8/layout/list1"/>
    <dgm:cxn modelId="{507421E5-336F-4F79-993E-EFD8E32D9717}" srcId="{6AC5B7C9-48B7-4242-9966-4342CA2AAD45}" destId="{DC3FDEE4-00C7-4391-8AB1-D3E31A930E3F}" srcOrd="1" destOrd="0" parTransId="{1D000149-A189-4020-8D28-4737B6AA0274}" sibTransId="{DB2B22EA-A090-4480-915E-445A5A3B83C7}"/>
    <dgm:cxn modelId="{18103D19-9413-4ACA-9E77-4776FE7ECF56}" srcId="{6AC5B7C9-48B7-4242-9966-4342CA2AAD45}" destId="{6349B32E-1040-4113-B2E6-C733BFD6082E}" srcOrd="2" destOrd="0" parTransId="{B5FB78A9-EDE2-4A99-904F-D03F2E912F22}" sibTransId="{E37E05A1-B552-4107-977B-4AE32817F060}"/>
    <dgm:cxn modelId="{E3E92255-AC43-4493-91F0-A96413003A1B}" type="presOf" srcId="{DC3FDEE4-00C7-4391-8AB1-D3E31A930E3F}" destId="{2E4C0812-CC66-4B3C-BABC-0EBF932E02BD}" srcOrd="0" destOrd="0" presId="urn:microsoft.com/office/officeart/2005/8/layout/list1"/>
    <dgm:cxn modelId="{33F1432C-63CF-49F1-937E-391D8865C0EA}" type="presOf" srcId="{6349B32E-1040-4113-B2E6-C733BFD6082E}" destId="{DC19A47E-1266-4F06-BC9A-69EBA47F1BDE}" srcOrd="1" destOrd="0" presId="urn:microsoft.com/office/officeart/2005/8/layout/list1"/>
    <dgm:cxn modelId="{3A442180-D140-4943-BEA0-16DC1371E78F}" type="presOf" srcId="{6AC5B7C9-48B7-4242-9966-4342CA2AAD45}" destId="{9A649AFC-8A0C-4FC5-BC7E-DF36F5CE76D2}" srcOrd="0" destOrd="0" presId="urn:microsoft.com/office/officeart/2005/8/layout/list1"/>
    <dgm:cxn modelId="{AA60BD08-3197-4239-99EC-CA88DF7847AC}" type="presParOf" srcId="{9A649AFC-8A0C-4FC5-BC7E-DF36F5CE76D2}" destId="{2A83205A-0095-48B1-9503-35A619784F63}" srcOrd="0" destOrd="0" presId="urn:microsoft.com/office/officeart/2005/8/layout/list1"/>
    <dgm:cxn modelId="{C99E6DC7-D96B-43E7-8CF5-54B2615A727D}" type="presParOf" srcId="{2A83205A-0095-48B1-9503-35A619784F63}" destId="{CC1A0A6F-E826-4963-8A07-78AB9518B949}" srcOrd="0" destOrd="0" presId="urn:microsoft.com/office/officeart/2005/8/layout/list1"/>
    <dgm:cxn modelId="{3C446047-B596-4169-8207-CB5DA8F8BB95}" type="presParOf" srcId="{2A83205A-0095-48B1-9503-35A619784F63}" destId="{FA264586-49FF-4211-9D06-ADD7191B2A43}" srcOrd="1" destOrd="0" presId="urn:microsoft.com/office/officeart/2005/8/layout/list1"/>
    <dgm:cxn modelId="{54B382CA-A5C4-4080-858A-62F51FDC80A5}" type="presParOf" srcId="{9A649AFC-8A0C-4FC5-BC7E-DF36F5CE76D2}" destId="{7442A211-A123-4E34-9892-9393505872DD}" srcOrd="1" destOrd="0" presId="urn:microsoft.com/office/officeart/2005/8/layout/list1"/>
    <dgm:cxn modelId="{7143D9C7-230D-43EF-9EA6-156BD079F11C}" type="presParOf" srcId="{9A649AFC-8A0C-4FC5-BC7E-DF36F5CE76D2}" destId="{81282862-40A7-475B-8545-874177EBEC4A}" srcOrd="2" destOrd="0" presId="urn:microsoft.com/office/officeart/2005/8/layout/list1"/>
    <dgm:cxn modelId="{715A6CEE-7855-4417-B9F0-492FED9FAE94}" type="presParOf" srcId="{9A649AFC-8A0C-4FC5-BC7E-DF36F5CE76D2}" destId="{22557502-1203-409C-8FE5-18D19FDB32CD}" srcOrd="3" destOrd="0" presId="urn:microsoft.com/office/officeart/2005/8/layout/list1"/>
    <dgm:cxn modelId="{2241F40B-B229-47F5-97DE-5DF4D03EE0EF}" type="presParOf" srcId="{9A649AFC-8A0C-4FC5-BC7E-DF36F5CE76D2}" destId="{993C1070-712A-4145-8F7F-07C17531F3C6}" srcOrd="4" destOrd="0" presId="urn:microsoft.com/office/officeart/2005/8/layout/list1"/>
    <dgm:cxn modelId="{C1ECEF4E-629B-4669-B618-9C771BB1BD09}" type="presParOf" srcId="{993C1070-712A-4145-8F7F-07C17531F3C6}" destId="{2E4C0812-CC66-4B3C-BABC-0EBF932E02BD}" srcOrd="0" destOrd="0" presId="urn:microsoft.com/office/officeart/2005/8/layout/list1"/>
    <dgm:cxn modelId="{583CAC4A-0FED-4BDF-85ED-16F296FD03C1}" type="presParOf" srcId="{993C1070-712A-4145-8F7F-07C17531F3C6}" destId="{8F195810-413C-4556-9CFC-4E1B864D5A94}" srcOrd="1" destOrd="0" presId="urn:microsoft.com/office/officeart/2005/8/layout/list1"/>
    <dgm:cxn modelId="{27162AAB-AD6D-486A-908F-9F7DA8F58ABC}" type="presParOf" srcId="{9A649AFC-8A0C-4FC5-BC7E-DF36F5CE76D2}" destId="{1D9498B9-210F-4989-9BEF-E68B927C2EF6}" srcOrd="5" destOrd="0" presId="urn:microsoft.com/office/officeart/2005/8/layout/list1"/>
    <dgm:cxn modelId="{92942531-0AED-4DB1-A229-87AD6F1BFD30}" type="presParOf" srcId="{9A649AFC-8A0C-4FC5-BC7E-DF36F5CE76D2}" destId="{478463AB-D9C8-476B-800F-18BD99904F5F}" srcOrd="6" destOrd="0" presId="urn:microsoft.com/office/officeart/2005/8/layout/list1"/>
    <dgm:cxn modelId="{2A31C4F8-B9E4-4241-90FE-706BF73299D2}" type="presParOf" srcId="{9A649AFC-8A0C-4FC5-BC7E-DF36F5CE76D2}" destId="{015DDBED-91F0-4F6E-9F33-ACADBA90115F}" srcOrd="7" destOrd="0" presId="urn:microsoft.com/office/officeart/2005/8/layout/list1"/>
    <dgm:cxn modelId="{13B8D500-F32B-4283-A1C0-23B5F50DB653}" type="presParOf" srcId="{9A649AFC-8A0C-4FC5-BC7E-DF36F5CE76D2}" destId="{5A364C4F-EF75-4645-AE44-766AC568F67E}" srcOrd="8" destOrd="0" presId="urn:microsoft.com/office/officeart/2005/8/layout/list1"/>
    <dgm:cxn modelId="{4952282F-9F8C-4E9E-9958-1ECE3D1687B6}" type="presParOf" srcId="{5A364C4F-EF75-4645-AE44-766AC568F67E}" destId="{459DB681-01C3-4CBF-A1A6-3D3954FCB319}" srcOrd="0" destOrd="0" presId="urn:microsoft.com/office/officeart/2005/8/layout/list1"/>
    <dgm:cxn modelId="{051289F9-24DE-452C-A5ED-7F8EAE21632B}" type="presParOf" srcId="{5A364C4F-EF75-4645-AE44-766AC568F67E}" destId="{DC19A47E-1266-4F06-BC9A-69EBA47F1BDE}" srcOrd="1" destOrd="0" presId="urn:microsoft.com/office/officeart/2005/8/layout/list1"/>
    <dgm:cxn modelId="{4669E40F-E649-40BB-BC9F-EC22BF6D5D1E}" type="presParOf" srcId="{9A649AFC-8A0C-4FC5-BC7E-DF36F5CE76D2}" destId="{6F826876-554F-4087-9C7F-ED28B305EA25}" srcOrd="9" destOrd="0" presId="urn:microsoft.com/office/officeart/2005/8/layout/list1"/>
    <dgm:cxn modelId="{D220346C-E3BD-4067-86F8-4D1718C2B9A4}" type="presParOf" srcId="{9A649AFC-8A0C-4FC5-BC7E-DF36F5CE76D2}" destId="{E90F7A74-8B66-4528-906D-6BF7B5D3E29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82862-40A7-475B-8545-874177EBEC4A}">
      <dsp:nvSpPr>
        <dsp:cNvPr id="0" name=""/>
        <dsp:cNvSpPr/>
      </dsp:nvSpPr>
      <dsp:spPr>
        <a:xfrm>
          <a:off x="0" y="444302"/>
          <a:ext cx="6538260"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264586-49FF-4211-9D06-ADD7191B2A43}">
      <dsp:nvSpPr>
        <dsp:cNvPr id="0" name=""/>
        <dsp:cNvSpPr/>
      </dsp:nvSpPr>
      <dsp:spPr>
        <a:xfrm>
          <a:off x="326913" y="60542"/>
          <a:ext cx="4576782"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991" tIns="0" rIns="172991" bIns="0" numCol="1" spcCol="1270" anchor="ctr" anchorCtr="0">
          <a:noAutofit/>
        </a:bodyPr>
        <a:lstStyle/>
        <a:p>
          <a:pPr lvl="0" algn="l" defTabSz="1155700">
            <a:lnSpc>
              <a:spcPct val="90000"/>
            </a:lnSpc>
            <a:spcBef>
              <a:spcPct val="0"/>
            </a:spcBef>
            <a:spcAft>
              <a:spcPct val="35000"/>
            </a:spcAft>
          </a:pPr>
          <a:r>
            <a:rPr lang="en-US" sz="2600" kern="1200" dirty="0" err="1"/>
            <a:t>Expertises</a:t>
          </a:r>
          <a:r>
            <a:rPr lang="en-US" sz="2600" kern="1200" dirty="0"/>
            <a:t> </a:t>
          </a:r>
        </a:p>
      </dsp:txBody>
      <dsp:txXfrm>
        <a:off x="364380" y="98009"/>
        <a:ext cx="4501848" cy="692586"/>
      </dsp:txXfrm>
    </dsp:sp>
    <dsp:sp modelId="{478463AB-D9C8-476B-800F-18BD99904F5F}">
      <dsp:nvSpPr>
        <dsp:cNvPr id="0" name=""/>
        <dsp:cNvSpPr/>
      </dsp:nvSpPr>
      <dsp:spPr>
        <a:xfrm>
          <a:off x="0" y="1623662"/>
          <a:ext cx="6538260"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195810-413C-4556-9CFC-4E1B864D5A94}">
      <dsp:nvSpPr>
        <dsp:cNvPr id="0" name=""/>
        <dsp:cNvSpPr/>
      </dsp:nvSpPr>
      <dsp:spPr>
        <a:xfrm>
          <a:off x="326913" y="1239902"/>
          <a:ext cx="4576782"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991" tIns="0" rIns="172991" bIns="0" numCol="1" spcCol="1270" anchor="ctr" anchorCtr="0">
          <a:noAutofit/>
        </a:bodyPr>
        <a:lstStyle/>
        <a:p>
          <a:pPr lvl="0" algn="l" defTabSz="1155700">
            <a:lnSpc>
              <a:spcPct val="90000"/>
            </a:lnSpc>
            <a:spcBef>
              <a:spcPct val="0"/>
            </a:spcBef>
            <a:spcAft>
              <a:spcPct val="35000"/>
            </a:spcAft>
          </a:pPr>
          <a:r>
            <a:rPr lang="en-US" sz="2600" kern="1200" dirty="0"/>
            <a:t>Infrastructure</a:t>
          </a:r>
        </a:p>
      </dsp:txBody>
      <dsp:txXfrm>
        <a:off x="364380" y="1277369"/>
        <a:ext cx="4501848" cy="692586"/>
      </dsp:txXfrm>
    </dsp:sp>
    <dsp:sp modelId="{E90F7A74-8B66-4528-906D-6BF7B5D3E29A}">
      <dsp:nvSpPr>
        <dsp:cNvPr id="0" name=""/>
        <dsp:cNvSpPr/>
      </dsp:nvSpPr>
      <dsp:spPr>
        <a:xfrm>
          <a:off x="0" y="2803022"/>
          <a:ext cx="6538260"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19A47E-1266-4F06-BC9A-69EBA47F1BDE}">
      <dsp:nvSpPr>
        <dsp:cNvPr id="0" name=""/>
        <dsp:cNvSpPr/>
      </dsp:nvSpPr>
      <dsp:spPr>
        <a:xfrm>
          <a:off x="326913" y="2419262"/>
          <a:ext cx="4576782"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991" tIns="0" rIns="172991" bIns="0" numCol="1" spcCol="1270" anchor="ctr" anchorCtr="0">
          <a:noAutofit/>
        </a:bodyPr>
        <a:lstStyle/>
        <a:p>
          <a:pPr lvl="0" algn="l" defTabSz="1155700">
            <a:lnSpc>
              <a:spcPct val="90000"/>
            </a:lnSpc>
            <a:spcBef>
              <a:spcPct val="0"/>
            </a:spcBef>
            <a:spcAft>
              <a:spcPct val="35000"/>
            </a:spcAft>
          </a:pPr>
          <a:r>
            <a:rPr lang="en-US" sz="2600" kern="1200" dirty="0"/>
            <a:t>MAPS List</a:t>
          </a:r>
        </a:p>
      </dsp:txBody>
      <dsp:txXfrm>
        <a:off x="364380" y="2456729"/>
        <a:ext cx="4501848"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6/17/2025</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‹N°›</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6/17/2025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‹N°›</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58EC616-C518-4358-9496-6C33B2F5FA56}" type="slidenum">
              <a:rPr lang="en-US" smtClean="0"/>
              <a:t>3</a:t>
            </a:fld>
            <a:endParaRPr lang="en-US" dirty="0"/>
          </a:p>
        </p:txBody>
      </p:sp>
    </p:spTree>
    <p:extLst>
      <p:ext uri="{BB962C8B-B14F-4D97-AF65-F5344CB8AC3E}">
        <p14:creationId xmlns:p14="http://schemas.microsoft.com/office/powerpoint/2010/main" val="544910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58EC616-C518-4358-9496-6C33B2F5FA56}" type="slidenum">
              <a:rPr lang="en-US" smtClean="0"/>
              <a:t>21</a:t>
            </a:fld>
            <a:endParaRPr lang="en-US" dirty="0"/>
          </a:p>
        </p:txBody>
      </p:sp>
    </p:spTree>
    <p:extLst>
      <p:ext uri="{BB962C8B-B14F-4D97-AF65-F5344CB8AC3E}">
        <p14:creationId xmlns:p14="http://schemas.microsoft.com/office/powerpoint/2010/main" val="2376773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48E96-C05F-49CE-82BB-42A5E57DF870}" type="slidenum">
              <a:rPr lang="en-CA" smtClean="0"/>
              <a:t>22</a:t>
            </a:fld>
            <a:endParaRPr lang="en-CA"/>
          </a:p>
        </p:txBody>
      </p:sp>
    </p:spTree>
    <p:extLst>
      <p:ext uri="{BB962C8B-B14F-4D97-AF65-F5344CB8AC3E}">
        <p14:creationId xmlns:p14="http://schemas.microsoft.com/office/powerpoint/2010/main" val="2834121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58EC616-C518-4358-9496-6C33B2F5FA56}" type="slidenum">
              <a:rPr lang="en-US" smtClean="0"/>
              <a:t>24</a:t>
            </a:fld>
            <a:endParaRPr lang="en-US" dirty="0"/>
          </a:p>
        </p:txBody>
      </p:sp>
    </p:spTree>
    <p:extLst>
      <p:ext uri="{BB962C8B-B14F-4D97-AF65-F5344CB8AC3E}">
        <p14:creationId xmlns:p14="http://schemas.microsoft.com/office/powerpoint/2010/main" val="4132544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58EC616-C518-4358-9496-6C33B2F5FA56}" type="slidenum">
              <a:rPr lang="en-US" smtClean="0"/>
              <a:t>25</a:t>
            </a:fld>
            <a:endParaRPr lang="en-US" dirty="0"/>
          </a:p>
        </p:txBody>
      </p:sp>
    </p:spTree>
    <p:extLst>
      <p:ext uri="{BB962C8B-B14F-4D97-AF65-F5344CB8AC3E}">
        <p14:creationId xmlns:p14="http://schemas.microsoft.com/office/powerpoint/2010/main" val="1794884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58EC616-C518-4358-9496-6C33B2F5FA56}" type="slidenum">
              <a:rPr lang="en-US" smtClean="0"/>
              <a:t>26</a:t>
            </a:fld>
            <a:endParaRPr lang="en-US" dirty="0"/>
          </a:p>
        </p:txBody>
      </p:sp>
    </p:spTree>
    <p:extLst>
      <p:ext uri="{BB962C8B-B14F-4D97-AF65-F5344CB8AC3E}">
        <p14:creationId xmlns:p14="http://schemas.microsoft.com/office/powerpoint/2010/main" val="1007619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58EC616-C518-4358-9496-6C33B2F5FA56}" type="slidenum">
              <a:rPr lang="en-US" smtClean="0"/>
              <a:t>27</a:t>
            </a:fld>
            <a:endParaRPr lang="en-US" dirty="0"/>
          </a:p>
        </p:txBody>
      </p:sp>
    </p:spTree>
    <p:extLst>
      <p:ext uri="{BB962C8B-B14F-4D97-AF65-F5344CB8AC3E}">
        <p14:creationId xmlns:p14="http://schemas.microsoft.com/office/powerpoint/2010/main" val="1687942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58EC616-C518-4358-9496-6C33B2F5FA56}" type="slidenum">
              <a:rPr lang="en-US" smtClean="0"/>
              <a:t>30</a:t>
            </a:fld>
            <a:endParaRPr lang="en-US" dirty="0"/>
          </a:p>
        </p:txBody>
      </p:sp>
    </p:spTree>
    <p:extLst>
      <p:ext uri="{BB962C8B-B14F-4D97-AF65-F5344CB8AC3E}">
        <p14:creationId xmlns:p14="http://schemas.microsoft.com/office/powerpoint/2010/main" val="2172814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58EC616-C518-4358-9496-6C33B2F5FA56}" type="slidenum">
              <a:rPr lang="en-US" smtClean="0"/>
              <a:t>5</a:t>
            </a:fld>
            <a:endParaRPr lang="en-US" dirty="0"/>
          </a:p>
        </p:txBody>
      </p:sp>
    </p:spTree>
    <p:extLst>
      <p:ext uri="{BB962C8B-B14F-4D97-AF65-F5344CB8AC3E}">
        <p14:creationId xmlns:p14="http://schemas.microsoft.com/office/powerpoint/2010/main" val="3618886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58EC616-C518-4358-9496-6C33B2F5FA56}" type="slidenum">
              <a:rPr lang="en-US" smtClean="0"/>
              <a:t>9</a:t>
            </a:fld>
            <a:endParaRPr lang="en-US" dirty="0"/>
          </a:p>
        </p:txBody>
      </p:sp>
    </p:spTree>
    <p:extLst>
      <p:ext uri="{BB962C8B-B14F-4D97-AF65-F5344CB8AC3E}">
        <p14:creationId xmlns:p14="http://schemas.microsoft.com/office/powerpoint/2010/main" val="4136339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8E6022B-63B6-792A-412D-9258E7C7C831}"/>
              </a:ext>
            </a:extLst>
          </p:cNvPr>
          <p:cNvSpPr>
            <a:spLocks noGrp="1" noRot="1" noChangeAspect="1"/>
          </p:cNvSpPr>
          <p:nvPr>
            <p:ph type="sldImg"/>
          </p:nvPr>
        </p:nvSpPr>
        <p:spPr>
          <a:xfrm>
            <a:off x="685800" y="1143000"/>
            <a:ext cx="5486400" cy="3086100"/>
          </a:xfrm>
        </p:spPr>
      </p:sp>
      <p:sp>
        <p:nvSpPr>
          <p:cNvPr id="3" name="Marcador de notas 2">
            <a:extLst>
              <a:ext uri="{FF2B5EF4-FFF2-40B4-BE49-F238E27FC236}">
                <a16:creationId xmlns:a16="http://schemas.microsoft.com/office/drawing/2014/main" id="{64A83176-BC85-0A54-0394-0FE6AC1C9349}"/>
              </a:ext>
            </a:extLst>
          </p:cNvPr>
          <p:cNvSpPr txBox="1">
            <a:spLocks noGrp="1"/>
          </p:cNvSpPr>
          <p:nvPr>
            <p:ph type="body" sz="quarter" idx="1"/>
          </p:nvPr>
        </p:nvSpPr>
        <p:spPr/>
        <p:txBody>
          <a:bodyPr/>
          <a:lstStyle/>
          <a:p>
            <a:endParaRPr lang="el-GR"/>
          </a:p>
        </p:txBody>
      </p:sp>
      <p:sp>
        <p:nvSpPr>
          <p:cNvPr id="4" name="Marcador de número de diapositiva 3">
            <a:extLst>
              <a:ext uri="{FF2B5EF4-FFF2-40B4-BE49-F238E27FC236}">
                <a16:creationId xmlns:a16="http://schemas.microsoft.com/office/drawing/2014/main" id="{01E48195-49ED-182C-CC1E-E4F660277A2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2CC0C63-B143-4521-AB6C-31979CC1223A}" type="slidenum">
              <a:t>12</a:t>
            </a:fld>
            <a:endParaRPr lang="es-E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028990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58EC616-C518-4358-9496-6C33B2F5FA56}" type="slidenum">
              <a:rPr lang="en-US" smtClean="0"/>
              <a:t>13</a:t>
            </a:fld>
            <a:endParaRPr lang="en-US" dirty="0"/>
          </a:p>
        </p:txBody>
      </p:sp>
    </p:spTree>
    <p:extLst>
      <p:ext uri="{BB962C8B-B14F-4D97-AF65-F5344CB8AC3E}">
        <p14:creationId xmlns:p14="http://schemas.microsoft.com/office/powerpoint/2010/main" val="3351833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58EC616-C518-4358-9496-6C33B2F5FA56}" type="slidenum">
              <a:rPr lang="en-US" smtClean="0"/>
              <a:t>15</a:t>
            </a:fld>
            <a:endParaRPr lang="en-US" dirty="0"/>
          </a:p>
        </p:txBody>
      </p:sp>
    </p:spTree>
    <p:extLst>
      <p:ext uri="{BB962C8B-B14F-4D97-AF65-F5344CB8AC3E}">
        <p14:creationId xmlns:p14="http://schemas.microsoft.com/office/powerpoint/2010/main" val="1335586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58EC616-C518-4358-9496-6C33B2F5FA56}" type="slidenum">
              <a:rPr lang="en-US" smtClean="0"/>
              <a:t>16</a:t>
            </a:fld>
            <a:endParaRPr lang="en-US" dirty="0"/>
          </a:p>
        </p:txBody>
      </p:sp>
    </p:spTree>
    <p:extLst>
      <p:ext uri="{BB962C8B-B14F-4D97-AF65-F5344CB8AC3E}">
        <p14:creationId xmlns:p14="http://schemas.microsoft.com/office/powerpoint/2010/main" val="2193059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58EC616-C518-4358-9496-6C33B2F5FA56}" type="slidenum">
              <a:rPr lang="en-US" smtClean="0"/>
              <a:t>18</a:t>
            </a:fld>
            <a:endParaRPr lang="en-US" dirty="0"/>
          </a:p>
        </p:txBody>
      </p:sp>
    </p:spTree>
    <p:extLst>
      <p:ext uri="{BB962C8B-B14F-4D97-AF65-F5344CB8AC3E}">
        <p14:creationId xmlns:p14="http://schemas.microsoft.com/office/powerpoint/2010/main" val="210646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58EC616-C518-4358-9496-6C33B2F5FA56}" type="slidenum">
              <a:rPr lang="en-US" smtClean="0"/>
              <a:t>20</a:t>
            </a:fld>
            <a:endParaRPr lang="en-US" dirty="0"/>
          </a:p>
        </p:txBody>
      </p:sp>
    </p:spTree>
    <p:extLst>
      <p:ext uri="{BB962C8B-B14F-4D97-AF65-F5344CB8AC3E}">
        <p14:creationId xmlns:p14="http://schemas.microsoft.com/office/powerpoint/2010/main" val="296400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8143875"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12780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Launch">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01351-79F8-4AD7-A22B-E7AFB1C69970}"/>
              </a:ext>
              <a:ext uri="{C183D7F6-B498-43B3-948B-1728B52AA6E4}">
                <adec:decorative xmlns:adec="http://schemas.microsoft.com/office/drawing/2017/decorative" xmlns=""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13" name="Rectangle 12">
            <a:extLst>
              <a:ext uri="{FF2B5EF4-FFF2-40B4-BE49-F238E27FC236}">
                <a16:creationId xmlns:a16="http://schemas.microsoft.com/office/drawing/2014/main" id="{45B7BBE6-4278-4E33-9044-72A2E0C0E403}"/>
              </a:ext>
              <a:ext uri="{C183D7F6-B498-43B3-948B-1728B52AA6E4}">
                <adec:decorative xmlns:adec="http://schemas.microsoft.com/office/drawing/2017/decorative" xmlns="" val="1"/>
              </a:ext>
            </a:extLst>
          </p:cNvPr>
          <p:cNvSpPr/>
          <p:nvPr userDrawn="1"/>
        </p:nvSpPr>
        <p:spPr>
          <a:xfrm>
            <a:off x="608564" y="1585733"/>
            <a:ext cx="2065188" cy="3995918"/>
          </a:xfrm>
          <a:prstGeom prst="rect">
            <a:avLst/>
          </a:prstGeom>
          <a:solidFill>
            <a:srgbClr val="3E7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0E549E-0E7C-4599-B51C-97AA7E525CD2}"/>
              </a:ext>
              <a:ext uri="{C183D7F6-B498-43B3-948B-1728B52AA6E4}">
                <adec:decorative xmlns:adec="http://schemas.microsoft.com/office/drawing/2017/decorative" xmlns="" val="1"/>
              </a:ext>
            </a:extLst>
          </p:cNvPr>
          <p:cNvSpPr/>
          <p:nvPr userDrawn="1"/>
        </p:nvSpPr>
        <p:spPr>
          <a:xfrm>
            <a:off x="2832832" y="1585733"/>
            <a:ext cx="2065188" cy="3995918"/>
          </a:xfrm>
          <a:prstGeom prst="rect">
            <a:avLst/>
          </a:prstGeom>
          <a:solidFill>
            <a:srgbClr val="93A5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F7C507F-AD4D-47B6-88C3-C1D0154FB7F2}"/>
              </a:ext>
              <a:ext uri="{C183D7F6-B498-43B3-948B-1728B52AA6E4}">
                <adec:decorative xmlns:adec="http://schemas.microsoft.com/office/drawing/2017/decorative" xmlns="" val="1"/>
              </a:ext>
            </a:extLst>
          </p:cNvPr>
          <p:cNvSpPr/>
          <p:nvPr userDrawn="1"/>
        </p:nvSpPr>
        <p:spPr>
          <a:xfrm>
            <a:off x="5063405" y="1585733"/>
            <a:ext cx="2065188" cy="3995918"/>
          </a:xfrm>
          <a:prstGeom prst="rect">
            <a:avLst/>
          </a:prstGeom>
          <a:solidFill>
            <a:srgbClr val="6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A0266B1-BBD1-44C0-8D4C-4E651D320B77}"/>
              </a:ext>
              <a:ext uri="{C183D7F6-B498-43B3-948B-1728B52AA6E4}">
                <adec:decorative xmlns:adec="http://schemas.microsoft.com/office/drawing/2017/decorative" xmlns="" val="1"/>
              </a:ext>
            </a:extLst>
          </p:cNvPr>
          <p:cNvSpPr/>
          <p:nvPr userDrawn="1"/>
        </p:nvSpPr>
        <p:spPr>
          <a:xfrm>
            <a:off x="7293980" y="1585733"/>
            <a:ext cx="2065188" cy="3995918"/>
          </a:xfrm>
          <a:prstGeom prst="rect">
            <a:avLst/>
          </a:prstGeom>
          <a:solidFill>
            <a:srgbClr val="BDA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1BB1CE-E3FA-4E7F-A54B-3FB675098A2A}"/>
              </a:ext>
              <a:ext uri="{C183D7F6-B498-43B3-948B-1728B52AA6E4}">
                <adec:decorative xmlns:adec="http://schemas.microsoft.com/office/drawing/2017/decorative" xmlns="" val="1"/>
              </a:ext>
            </a:extLst>
          </p:cNvPr>
          <p:cNvSpPr/>
          <p:nvPr userDrawn="1"/>
        </p:nvSpPr>
        <p:spPr>
          <a:xfrm>
            <a:off x="9511052" y="1585733"/>
            <a:ext cx="2065188" cy="3995918"/>
          </a:xfrm>
          <a:prstGeom prst="rect">
            <a:avLst/>
          </a:prstGeom>
          <a:solidFill>
            <a:srgbClr val="685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4147"/>
            <a:ext cx="1826631" cy="776287"/>
          </a:xfrm>
          <a:prstGeom prst="rect">
            <a:avLst/>
          </a:prstGeom>
        </p:spPr>
        <p:txBody>
          <a:bodyPr anchor="b"/>
          <a:lstStyle>
            <a:lvl1pPr marL="0" indent="0">
              <a:buNone/>
              <a:defRPr sz="2000" cap="all" normalizeH="0" baseline="0">
                <a:solidFill>
                  <a:schemeClr val="bg1"/>
                </a:solidFill>
              </a:defRPr>
            </a:lvl1pPr>
          </a:lstStyle>
          <a:p>
            <a:pPr lvl="0"/>
            <a:r>
              <a:rPr lang="en-US" dirty="0"/>
              <a:t>Add text</a:t>
            </a:r>
          </a:p>
        </p:txBody>
      </p:sp>
      <p:sp>
        <p:nvSpPr>
          <p:cNvPr id="29" name="Text Placeholder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2" name="Text Placeholder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3" name="Text Placeholder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4" name="Text Placeholder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5" name="Text Placeholder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6" name="Text Placeholder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7" name="Text Placeholder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8" name="Text Placeholder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9" name="Text Placeholder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5" name="Date Placeholder 4">
            <a:extLst>
              <a:ext uri="{FF2B5EF4-FFF2-40B4-BE49-F238E27FC236}">
                <a16:creationId xmlns:a16="http://schemas.microsoft.com/office/drawing/2014/main" id="{9843D60E-3024-42AA-9CF9-A44192AE74E9}"/>
              </a:ext>
            </a:extLst>
          </p:cNvPr>
          <p:cNvSpPr>
            <a:spLocks noGrp="1"/>
          </p:cNvSpPr>
          <p:nvPr>
            <p:ph type="dt" sz="half" idx="10"/>
          </p:nvPr>
        </p:nvSpPr>
        <p:spPr/>
        <p:txBody>
          <a:bodyPr/>
          <a:lstStyle/>
          <a:p>
            <a:fld id="{F3F42322-8477-4F07-86C4-4EED78C55CBC}" type="datetime1">
              <a:rPr lang="en-US" smtClean="0"/>
              <a:t>6/17/2025</a:t>
            </a:fld>
            <a:endParaRPr lang="en-US" dirty="0"/>
          </a:p>
        </p:txBody>
      </p:sp>
      <p:sp>
        <p:nvSpPr>
          <p:cNvPr id="6" name="Footer Placeholder 5">
            <a:extLst>
              <a:ext uri="{FF2B5EF4-FFF2-40B4-BE49-F238E27FC236}">
                <a16:creationId xmlns:a16="http://schemas.microsoft.com/office/drawing/2014/main" id="{D182FBC6-68D1-4570-A549-C4A925FB8546}"/>
              </a:ext>
            </a:extLst>
          </p:cNvPr>
          <p:cNvSpPr>
            <a:spLocks noGrp="1"/>
          </p:cNvSpPr>
          <p:nvPr>
            <p:ph type="ftr" sz="quarter" idx="11"/>
          </p:nvPr>
        </p:nvSpPr>
        <p:spPr/>
        <p:txBody>
          <a:bodyPr/>
          <a:lstStyle/>
          <a:p>
            <a:r>
              <a:rPr lang="en-US" smtClean="0"/>
              <a:t>EU-MACE CG update meeting GP2 - 5</a:t>
            </a:r>
            <a:endParaRPr lang="en-US" dirty="0"/>
          </a:p>
        </p:txBody>
      </p:sp>
      <p:sp>
        <p:nvSpPr>
          <p:cNvPr id="7" name="Slide Number Placeholder 6">
            <a:extLst>
              <a:ext uri="{FF2B5EF4-FFF2-40B4-BE49-F238E27FC236}">
                <a16:creationId xmlns:a16="http://schemas.microsoft.com/office/drawing/2014/main" id="{C4E1DC1F-6117-4AB4-9BF1-878D4F8200D2}"/>
              </a:ext>
            </a:extLst>
          </p:cNvPr>
          <p:cNvSpPr>
            <a:spLocks noGrp="1"/>
          </p:cNvSpPr>
          <p:nvPr>
            <p:ph type="sldNum" sz="quarter" idx="12"/>
          </p:nvPr>
        </p:nvSpPr>
        <p:spPr/>
        <p:txBody>
          <a:bodyPr/>
          <a:lstStyle/>
          <a:p>
            <a:fld id="{F91729D4-A164-47A3-830D-E792BCE699E4}" type="slidenum">
              <a:rPr lang="en-US" smtClean="0"/>
              <a:t>‹N°›</a:t>
            </a:fld>
            <a:endParaRPr lang="en-US" dirty="0"/>
          </a:p>
        </p:txBody>
      </p:sp>
    </p:spTree>
    <p:extLst>
      <p:ext uri="{BB962C8B-B14F-4D97-AF65-F5344CB8AC3E}">
        <p14:creationId xmlns:p14="http://schemas.microsoft.com/office/powerpoint/2010/main" val="1374537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78B9A4D3-8D91-4865-B422-5F60885A730F}"/>
              </a:ext>
              <a:ext uri="{C183D7F6-B498-43B3-948B-1728B52AA6E4}">
                <adec:decorative xmlns:adec="http://schemas.microsoft.com/office/drawing/2017/decorative" xmlns=""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8" name="Rectangle 7">
            <a:extLst>
              <a:ext uri="{FF2B5EF4-FFF2-40B4-BE49-F238E27FC236}">
                <a16:creationId xmlns:a16="http://schemas.microsoft.com/office/drawing/2014/main" id="{65FEA1AD-EC70-422F-BADD-FCA14BF9D43F}"/>
              </a:ext>
              <a:ext uri="{C183D7F6-B498-43B3-948B-1728B52AA6E4}">
                <adec:decorative xmlns:adec="http://schemas.microsoft.com/office/drawing/2017/decorative" xmlns="" val="1"/>
              </a:ext>
            </a:extLst>
          </p:cNvPr>
          <p:cNvSpPr/>
          <p:nvPr userDrawn="1"/>
        </p:nvSpPr>
        <p:spPr>
          <a:xfrm>
            <a:off x="1428750" y="3520775"/>
            <a:ext cx="328246" cy="328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C84996E-63EA-4C88-816A-3AE158BB57E0}"/>
              </a:ext>
              <a:ext uri="{C183D7F6-B498-43B3-948B-1728B52AA6E4}">
                <adec:decorative xmlns:adec="http://schemas.microsoft.com/office/drawing/2017/decorative" xmlns="" val="1"/>
              </a:ext>
            </a:extLst>
          </p:cNvPr>
          <p:cNvSpPr/>
          <p:nvPr userDrawn="1"/>
        </p:nvSpPr>
        <p:spPr>
          <a:xfrm>
            <a:off x="3680314"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A09893-F9A1-4FA2-A462-C1C443EC323F}"/>
              </a:ext>
              <a:ext uri="{C183D7F6-B498-43B3-948B-1728B52AA6E4}">
                <adec:decorative xmlns:adec="http://schemas.microsoft.com/office/drawing/2017/decorative" xmlns="" val="1"/>
              </a:ext>
            </a:extLst>
          </p:cNvPr>
          <p:cNvSpPr/>
          <p:nvPr userDrawn="1"/>
        </p:nvSpPr>
        <p:spPr>
          <a:xfrm>
            <a:off x="5931878" y="3520775"/>
            <a:ext cx="328246" cy="328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29FBC17-744B-4367-90B4-20C9CDBD18E4}"/>
              </a:ext>
              <a:ext uri="{C183D7F6-B498-43B3-948B-1728B52AA6E4}">
                <adec:decorative xmlns:adec="http://schemas.microsoft.com/office/drawing/2017/decorative" xmlns="" val="1"/>
              </a:ext>
            </a:extLst>
          </p:cNvPr>
          <p:cNvSpPr/>
          <p:nvPr userDrawn="1"/>
        </p:nvSpPr>
        <p:spPr>
          <a:xfrm>
            <a:off x="8183442" y="3520775"/>
            <a:ext cx="328246" cy="32824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FD6CCE-53EA-424C-A29B-35A77F78203D}"/>
              </a:ext>
              <a:ext uri="{C183D7F6-B498-43B3-948B-1728B52AA6E4}">
                <adec:decorative xmlns:adec="http://schemas.microsoft.com/office/drawing/2017/decorative" xmlns="" val="1"/>
              </a:ext>
            </a:extLst>
          </p:cNvPr>
          <p:cNvSpPr/>
          <p:nvPr userDrawn="1"/>
        </p:nvSpPr>
        <p:spPr>
          <a:xfrm>
            <a:off x="10435004" y="3520775"/>
            <a:ext cx="328246" cy="32824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A1ADC218-9303-4431-8BD2-4D5F9C19A2D3}"/>
              </a:ext>
              <a:ext uri="{C183D7F6-B498-43B3-948B-1728B52AA6E4}">
                <adec:decorative xmlns:adec="http://schemas.microsoft.com/office/drawing/2017/decorative" xmlns="" val="1"/>
              </a:ext>
            </a:extLst>
          </p:cNvPr>
          <p:cNvCxnSpPr>
            <a:cxnSpLocks/>
          </p:cNvCxnSpPr>
          <p:nvPr userDrawn="1"/>
        </p:nvCxnSpPr>
        <p:spPr>
          <a:xfrm>
            <a:off x="1592873" y="2964383"/>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24929-97F8-4988-BD69-D86CAA6950D1}"/>
              </a:ext>
              <a:ext uri="{C183D7F6-B498-43B3-948B-1728B52AA6E4}">
                <adec:decorative xmlns:adec="http://schemas.microsoft.com/office/drawing/2017/decorative" xmlns=""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0FEF08-1FB7-46B4-AB6B-D672A96A71F8}"/>
              </a:ext>
              <a:ext uri="{C183D7F6-B498-43B3-948B-1728B52AA6E4}">
                <adec:decorative xmlns:adec="http://schemas.microsoft.com/office/drawing/2017/decorative" xmlns="" val="1"/>
              </a:ext>
            </a:extLst>
          </p:cNvPr>
          <p:cNvCxnSpPr>
            <a:cxnSpLocks/>
          </p:cNvCxnSpPr>
          <p:nvPr userDrawn="1"/>
        </p:nvCxnSpPr>
        <p:spPr>
          <a:xfrm>
            <a:off x="10599127" y="2964383"/>
            <a:ext cx="0" cy="41571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 Placeholder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1627860"/>
            <a:ext cx="2251564" cy="498496"/>
          </a:xfrm>
          <a:prstGeom prst="rect">
            <a:avLst/>
          </a:prstGeom>
        </p:spPr>
        <p:txBody>
          <a:bodyPr anchor="b"/>
          <a:lstStyle>
            <a:lvl1pPr marL="0" indent="0" algn="ctr">
              <a:buNone/>
              <a:defRPr sz="1800" cap="all" baseline="0">
                <a:solidFill>
                  <a:schemeClr val="tx2"/>
                </a:solidFill>
                <a:latin typeface="Segoe UI" panose="020B0502040204020203" pitchFamily="34" charset="0"/>
              </a:defRPr>
            </a:lvl1pPr>
          </a:lstStyle>
          <a:p>
            <a:pPr lvl="0"/>
            <a:r>
              <a:rPr lang="en-US" dirty="0"/>
              <a:t>Add text</a:t>
            </a:r>
          </a:p>
        </p:txBody>
      </p:sp>
      <p:sp>
        <p:nvSpPr>
          <p:cNvPr id="28" name="Text Placeholder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135346"/>
            <a:ext cx="2251564" cy="812407"/>
          </a:xfrm>
          <a:prstGeom prst="rect">
            <a:avLst/>
          </a:prstGeom>
        </p:spPr>
        <p:txBody>
          <a:bodyPr anchor="t"/>
          <a:lstStyle>
            <a:lvl1pPr marL="0" indent="0" algn="ctr">
              <a:lnSpc>
                <a:spcPct val="114000"/>
              </a:lnSpc>
              <a:spcBef>
                <a:spcPts val="0"/>
              </a:spcBef>
              <a:buNone/>
              <a:defRPr sz="1400" spc="50" baseline="0">
                <a:solidFill>
                  <a:schemeClr val="tx2"/>
                </a:solidFill>
              </a:defRPr>
            </a:lvl1pPr>
          </a:lstStyle>
          <a:p>
            <a:pPr lvl="0"/>
            <a:r>
              <a:rPr lang="en-US" dirty="0"/>
              <a:t>Add text</a:t>
            </a:r>
          </a:p>
        </p:txBody>
      </p:sp>
      <p:sp>
        <p:nvSpPr>
          <p:cNvPr id="29" name="Text Placeholder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1637385"/>
            <a:ext cx="2251564" cy="498496"/>
          </a:xfrm>
          <a:prstGeom prst="rect">
            <a:avLst/>
          </a:prstGeom>
        </p:spPr>
        <p:txBody>
          <a:bodyPr anchor="b"/>
          <a:lstStyle>
            <a:lvl1pPr marL="0" indent="0" algn="ctr">
              <a:buNone/>
              <a:defRPr sz="1800" cap="all" baseline="0">
                <a:solidFill>
                  <a:schemeClr val="accent5">
                    <a:lumMod val="75000"/>
                  </a:schemeClr>
                </a:solidFill>
                <a:latin typeface="Segoe UI" panose="020B0502040204020203" pitchFamily="34" charset="0"/>
              </a:defRPr>
            </a:lvl1pPr>
          </a:lstStyle>
          <a:p>
            <a:pPr lvl="0"/>
            <a:r>
              <a:rPr lang="en-US" dirty="0"/>
              <a:t>Add text</a:t>
            </a:r>
          </a:p>
        </p:txBody>
      </p:sp>
      <p:sp>
        <p:nvSpPr>
          <p:cNvPr id="30" name="Text Placeholder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144871"/>
            <a:ext cx="2251564" cy="812407"/>
          </a:xfrm>
          <a:prstGeom prst="rect">
            <a:avLst/>
          </a:prstGeom>
        </p:spPr>
        <p:txBody>
          <a:bodyPr anchor="t"/>
          <a:lstStyle>
            <a:lvl1pPr marL="0" indent="0" algn="ctr">
              <a:lnSpc>
                <a:spcPct val="114000"/>
              </a:lnSpc>
              <a:spcBef>
                <a:spcPts val="0"/>
              </a:spcBef>
              <a:buNone/>
              <a:defRPr sz="1400" spc="50" baseline="0">
                <a:solidFill>
                  <a:schemeClr val="accent5">
                    <a:lumMod val="75000"/>
                  </a:schemeClr>
                </a:solidFill>
              </a:defRPr>
            </a:lvl1pPr>
          </a:lstStyle>
          <a:p>
            <a:pPr lvl="0"/>
            <a:r>
              <a:rPr lang="en-US" dirty="0"/>
              <a:t>Add text</a:t>
            </a:r>
          </a:p>
        </p:txBody>
      </p:sp>
      <p:sp>
        <p:nvSpPr>
          <p:cNvPr id="31" name="Text Placeholder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1637385"/>
            <a:ext cx="2251564" cy="498496"/>
          </a:xfrm>
          <a:prstGeom prst="rect">
            <a:avLst/>
          </a:prstGeom>
        </p:spPr>
        <p:txBody>
          <a:bodyPr anchor="b"/>
          <a:lstStyle>
            <a:lvl1pPr marL="0" indent="0" algn="ctr">
              <a:buNone/>
              <a:defRPr sz="1800" cap="all" baseline="0">
                <a:solidFill>
                  <a:schemeClr val="accent6">
                    <a:lumMod val="50000"/>
                  </a:schemeClr>
                </a:solidFill>
                <a:latin typeface="Segoe UI" panose="020B0502040204020203" pitchFamily="34" charset="0"/>
              </a:defRPr>
            </a:lvl1pPr>
          </a:lstStyle>
          <a:p>
            <a:pPr lvl="0"/>
            <a:r>
              <a:rPr lang="en-US" dirty="0"/>
              <a:t>Add text</a:t>
            </a:r>
          </a:p>
        </p:txBody>
      </p:sp>
      <p:sp>
        <p:nvSpPr>
          <p:cNvPr id="32" name="Text Placeholder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144871"/>
            <a:ext cx="2251564" cy="812407"/>
          </a:xfrm>
          <a:prstGeom prst="rect">
            <a:avLst/>
          </a:prstGeom>
        </p:spPr>
        <p:txBody>
          <a:bodyPr anchor="t"/>
          <a:lstStyle>
            <a:lvl1pPr marL="0" indent="0" algn="ctr">
              <a:lnSpc>
                <a:spcPct val="114000"/>
              </a:lnSpc>
              <a:spcBef>
                <a:spcPts val="0"/>
              </a:spcBef>
              <a:buNone/>
              <a:defRPr sz="1400" spc="50" baseline="0">
                <a:solidFill>
                  <a:schemeClr val="accent6">
                    <a:lumMod val="50000"/>
                  </a:schemeClr>
                </a:solidFill>
              </a:defRPr>
            </a:lvl1pPr>
          </a:lstStyle>
          <a:p>
            <a:pPr lvl="0"/>
            <a:r>
              <a:rPr lang="en-US" dirty="0"/>
              <a:t>Add text</a:t>
            </a:r>
          </a:p>
        </p:txBody>
      </p:sp>
      <p:sp>
        <p:nvSpPr>
          <p:cNvPr id="33" name="Text Placeholder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400252"/>
            <a:ext cx="2251562" cy="498496"/>
          </a:xfrm>
          <a:prstGeom prst="rect">
            <a:avLst/>
          </a:prstGeom>
        </p:spPr>
        <p:txBody>
          <a:bodyPr anchor="b"/>
          <a:lstStyle>
            <a:lvl1pPr marL="0" indent="0" algn="ctr">
              <a:buNone/>
              <a:defRPr sz="1800" cap="all" baseline="0">
                <a:solidFill>
                  <a:schemeClr val="accent2"/>
                </a:solidFill>
                <a:latin typeface="Segoe UI" panose="020B0502040204020203" pitchFamily="34" charset="0"/>
              </a:defRPr>
            </a:lvl1pPr>
          </a:lstStyle>
          <a:p>
            <a:pPr lvl="0"/>
            <a:r>
              <a:rPr lang="en-US" dirty="0"/>
              <a:t>Add text</a:t>
            </a:r>
          </a:p>
        </p:txBody>
      </p:sp>
      <p:sp>
        <p:nvSpPr>
          <p:cNvPr id="34" name="Text Placeholder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795563"/>
          </a:xfrm>
          <a:prstGeom prst="rect">
            <a:avLst/>
          </a:prstGeom>
        </p:spPr>
        <p:txBody>
          <a:bodyPr anchor="t"/>
          <a:lstStyle>
            <a:lvl1pPr marL="0" indent="0" algn="ctr">
              <a:lnSpc>
                <a:spcPct val="114000"/>
              </a:lnSpc>
              <a:spcBef>
                <a:spcPts val="0"/>
              </a:spcBef>
              <a:buNone/>
              <a:defRPr sz="1400" spc="50" baseline="0">
                <a:solidFill>
                  <a:schemeClr val="accent2"/>
                </a:solidFill>
              </a:defRPr>
            </a:lvl1pPr>
          </a:lstStyle>
          <a:p>
            <a:pPr lvl="0"/>
            <a:r>
              <a:rPr lang="en-US" dirty="0"/>
              <a:t>Add text</a:t>
            </a:r>
          </a:p>
        </p:txBody>
      </p:sp>
      <p:sp>
        <p:nvSpPr>
          <p:cNvPr id="35" name="Text Placeholder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400252"/>
            <a:ext cx="2251562" cy="498496"/>
          </a:xfrm>
          <a:prstGeom prst="rect">
            <a:avLst/>
          </a:prstGeom>
        </p:spPr>
        <p:txBody>
          <a:bodyPr anchor="b"/>
          <a:lstStyle>
            <a:lvl1pPr marL="0" indent="0" algn="ctr">
              <a:buNone/>
              <a:defRPr sz="1800" cap="all" baseline="0">
                <a:solidFill>
                  <a:schemeClr val="accent4">
                    <a:lumMod val="75000"/>
                  </a:schemeClr>
                </a:solidFill>
                <a:latin typeface="Segoe UI" panose="020B0502040204020203" pitchFamily="34" charset="0"/>
              </a:defRPr>
            </a:lvl1pPr>
          </a:lstStyle>
          <a:p>
            <a:pPr lvl="0"/>
            <a:r>
              <a:rPr lang="en-US" dirty="0"/>
              <a:t>Add text</a:t>
            </a:r>
          </a:p>
        </p:txBody>
      </p:sp>
      <p:sp>
        <p:nvSpPr>
          <p:cNvPr id="36" name="Text Placeholder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795563"/>
          </a:xfrm>
          <a:prstGeom prst="rect">
            <a:avLst/>
          </a:prstGeom>
        </p:spPr>
        <p:txBody>
          <a:bodyPr anchor="t"/>
          <a:lstStyle>
            <a:lvl1pPr marL="0" indent="0" algn="ctr">
              <a:lnSpc>
                <a:spcPct val="114000"/>
              </a:lnSpc>
              <a:spcBef>
                <a:spcPts val="0"/>
              </a:spcBef>
              <a:buNone/>
              <a:defRPr sz="1400" spc="50" baseline="0">
                <a:solidFill>
                  <a:schemeClr val="accent4">
                    <a:lumMod val="75000"/>
                  </a:schemeClr>
                </a:solidFill>
              </a:defRPr>
            </a:lvl1pPr>
          </a:lstStyle>
          <a:p>
            <a:pPr lvl="0"/>
            <a:r>
              <a:rPr lang="en-US" dirty="0"/>
              <a:t>Add text</a:t>
            </a:r>
          </a:p>
        </p:txBody>
      </p:sp>
      <p:cxnSp>
        <p:nvCxnSpPr>
          <p:cNvPr id="51" name="Straight Connector 50">
            <a:extLst>
              <a:ext uri="{FF2B5EF4-FFF2-40B4-BE49-F238E27FC236}">
                <a16:creationId xmlns:a16="http://schemas.microsoft.com/office/drawing/2014/main" id="{0E574CD7-C8A6-4F56-81B4-F72FB22E04DA}"/>
              </a:ext>
              <a:ext uri="{C183D7F6-B498-43B3-948B-1728B52AA6E4}">
                <adec:decorative xmlns:adec="http://schemas.microsoft.com/office/drawing/2017/decorative" xmlns="" val="1"/>
              </a:ext>
            </a:extLst>
          </p:cNvPr>
          <p:cNvCxnSpPr>
            <a:cxnSpLocks/>
          </p:cNvCxnSpPr>
          <p:nvPr userDrawn="1"/>
        </p:nvCxnSpPr>
        <p:spPr>
          <a:xfrm>
            <a:off x="384471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C7994-2504-4FF9-81F5-24405FEF066C}"/>
              </a:ext>
              <a:ext uri="{C183D7F6-B498-43B3-948B-1728B52AA6E4}">
                <adec:decorative xmlns:adec="http://schemas.microsoft.com/office/drawing/2017/decorative" xmlns="" val="1"/>
              </a:ext>
            </a:extLst>
          </p:cNvPr>
          <p:cNvCxnSpPr>
            <a:cxnSpLocks/>
          </p:cNvCxnSpPr>
          <p:nvPr userDrawn="1"/>
        </p:nvCxnSpPr>
        <p:spPr>
          <a:xfrm>
            <a:off x="834756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DC4F63B8-F105-4AC4-889E-C12790C8EBB9}"/>
              </a:ext>
            </a:extLst>
          </p:cNvPr>
          <p:cNvSpPr>
            <a:spLocks noGrp="1"/>
          </p:cNvSpPr>
          <p:nvPr>
            <p:ph type="dt" sz="half" idx="10"/>
          </p:nvPr>
        </p:nvSpPr>
        <p:spPr/>
        <p:txBody>
          <a:bodyPr/>
          <a:lstStyle/>
          <a:p>
            <a:fld id="{4EB4176B-1204-445B-993A-4C5A8DD1E910}" type="datetime1">
              <a:rPr lang="en-US" smtClean="0"/>
              <a:t>6/17/2025</a:t>
            </a:fld>
            <a:endParaRPr lang="en-US" dirty="0"/>
          </a:p>
        </p:txBody>
      </p:sp>
      <p:sp>
        <p:nvSpPr>
          <p:cNvPr id="4" name="Footer Placeholder 3">
            <a:extLst>
              <a:ext uri="{FF2B5EF4-FFF2-40B4-BE49-F238E27FC236}">
                <a16:creationId xmlns:a16="http://schemas.microsoft.com/office/drawing/2014/main" id="{8C3AAE30-8A46-485A-BD2B-6ADB1856324D}"/>
              </a:ext>
            </a:extLst>
          </p:cNvPr>
          <p:cNvSpPr>
            <a:spLocks noGrp="1"/>
          </p:cNvSpPr>
          <p:nvPr>
            <p:ph type="ftr" sz="quarter" idx="11"/>
          </p:nvPr>
        </p:nvSpPr>
        <p:spPr/>
        <p:txBody>
          <a:bodyPr/>
          <a:lstStyle/>
          <a:p>
            <a:r>
              <a:rPr lang="en-US" smtClean="0"/>
              <a:t>EU-MACE CG update meeting GP2 - 5</a:t>
            </a:r>
            <a:endParaRPr lang="en-US" dirty="0"/>
          </a:p>
        </p:txBody>
      </p:sp>
      <p:sp>
        <p:nvSpPr>
          <p:cNvPr id="5" name="Slide Number Placeholder 4">
            <a:extLst>
              <a:ext uri="{FF2B5EF4-FFF2-40B4-BE49-F238E27FC236}">
                <a16:creationId xmlns:a16="http://schemas.microsoft.com/office/drawing/2014/main" id="{39159F9D-CDA1-4B51-B521-C243219B8F36}"/>
              </a:ext>
            </a:extLst>
          </p:cNvPr>
          <p:cNvSpPr>
            <a:spLocks noGrp="1"/>
          </p:cNvSpPr>
          <p:nvPr>
            <p:ph type="sldNum" sz="quarter" idx="12"/>
          </p:nvPr>
        </p:nvSpPr>
        <p:spPr/>
        <p:txBody>
          <a:bodyPr/>
          <a:lstStyle/>
          <a:p>
            <a:fld id="{F91729D4-A164-47A3-830D-E792BCE699E4}" type="slidenum">
              <a:rPr lang="en-US" smtClean="0"/>
              <a:pPr/>
              <a:t>‹N°›</a:t>
            </a:fld>
            <a:endParaRPr lang="en-US" dirty="0"/>
          </a:p>
        </p:txBody>
      </p:sp>
    </p:spTree>
    <p:extLst>
      <p:ext uri="{BB962C8B-B14F-4D97-AF65-F5344CB8AC3E}">
        <p14:creationId xmlns:p14="http://schemas.microsoft.com/office/powerpoint/2010/main" val="2767837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2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48F598-64F2-429E-B3E0-FC31DC90A0D5}"/>
              </a:ext>
            </a:extLst>
          </p:cNvPr>
          <p:cNvSpPr>
            <a:spLocks noGrp="1"/>
          </p:cNvSpPr>
          <p:nvPr>
            <p:ph type="title" hasCustomPrompt="1"/>
          </p:nvPr>
        </p:nvSpPr>
        <p:spPr>
          <a:xfrm>
            <a:off x="838200" y="649956"/>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2" name="Rectangle 1">
            <a:extLst>
              <a:ext uri="{FF2B5EF4-FFF2-40B4-BE49-F238E27FC236}">
                <a16:creationId xmlns:a16="http://schemas.microsoft.com/office/drawing/2014/main" id="{B7B9DAAC-E781-43E6-913C-893B8D6754F5}"/>
              </a:ext>
              <a:ext uri="{C183D7F6-B498-43B3-948B-1728B52AA6E4}">
                <adec:decorative xmlns:adec="http://schemas.microsoft.com/office/drawing/2017/decorative" xmlns="" val="1"/>
              </a:ext>
            </a:extLst>
          </p:cNvPr>
          <p:cNvSpPr/>
          <p:nvPr userDrawn="1"/>
        </p:nvSpPr>
        <p:spPr>
          <a:xfrm>
            <a:off x="-1" y="530240"/>
            <a:ext cx="12192001"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1277759" y="2063838"/>
            <a:ext cx="4626764"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1" name="Text Placeholder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1277551" y="2486203"/>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10" name="Text Placeholder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351708" y="2063837"/>
            <a:ext cx="4626763"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352188" y="2486202"/>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AE4E3392-5868-4F6C-BFCC-ECCB66A3B2CC}"/>
              </a:ext>
            </a:extLst>
          </p:cNvPr>
          <p:cNvSpPr>
            <a:spLocks noGrp="1"/>
          </p:cNvSpPr>
          <p:nvPr>
            <p:ph type="dt" sz="half" idx="10"/>
          </p:nvPr>
        </p:nvSpPr>
        <p:spPr/>
        <p:txBody>
          <a:bodyPr/>
          <a:lstStyle/>
          <a:p>
            <a:fld id="{9A3E5C59-C9FC-4DCD-AD3C-54487C04B108}" type="datetime1">
              <a:rPr lang="en-US" smtClean="0"/>
              <a:t>6/17/2025</a:t>
            </a:fld>
            <a:endParaRPr lang="en-US" dirty="0"/>
          </a:p>
        </p:txBody>
      </p:sp>
      <p:sp>
        <p:nvSpPr>
          <p:cNvPr id="5" name="Footer Placeholder 4">
            <a:extLst>
              <a:ext uri="{FF2B5EF4-FFF2-40B4-BE49-F238E27FC236}">
                <a16:creationId xmlns:a16="http://schemas.microsoft.com/office/drawing/2014/main" id="{DED975EE-261C-47D3-A9E5-7401C706A46E}"/>
              </a:ext>
            </a:extLst>
          </p:cNvPr>
          <p:cNvSpPr>
            <a:spLocks noGrp="1"/>
          </p:cNvSpPr>
          <p:nvPr>
            <p:ph type="ftr" sz="quarter" idx="11"/>
          </p:nvPr>
        </p:nvSpPr>
        <p:spPr/>
        <p:txBody>
          <a:bodyPr/>
          <a:lstStyle/>
          <a:p>
            <a:r>
              <a:rPr lang="en-US" smtClean="0"/>
              <a:t>EU-MACE CG update meeting GP2 - 5</a:t>
            </a:r>
            <a:endParaRPr lang="en-US" dirty="0"/>
          </a:p>
        </p:txBody>
      </p:sp>
      <p:sp>
        <p:nvSpPr>
          <p:cNvPr id="6" name="Slide Number Placeholder 5">
            <a:extLst>
              <a:ext uri="{FF2B5EF4-FFF2-40B4-BE49-F238E27FC236}">
                <a16:creationId xmlns:a16="http://schemas.microsoft.com/office/drawing/2014/main" id="{C727BB3A-38A2-4A8E-88C2-55FAE758D5AC}"/>
              </a:ext>
            </a:extLst>
          </p:cNvPr>
          <p:cNvSpPr>
            <a:spLocks noGrp="1"/>
          </p:cNvSpPr>
          <p:nvPr>
            <p:ph type="sldNum" sz="quarter" idx="12"/>
          </p:nvPr>
        </p:nvSpPr>
        <p:spPr/>
        <p:txBody>
          <a:bodyPr/>
          <a:lstStyle/>
          <a:p>
            <a:fld id="{F91729D4-A164-47A3-830D-E792BCE699E4}" type="slidenum">
              <a:rPr lang="en-US" smtClean="0"/>
              <a:t>‹N°›</a:t>
            </a:fld>
            <a:endParaRPr lang="en-US" dirty="0"/>
          </a:p>
        </p:txBody>
      </p:sp>
    </p:spTree>
    <p:extLst>
      <p:ext uri="{BB962C8B-B14F-4D97-AF65-F5344CB8AC3E}">
        <p14:creationId xmlns:p14="http://schemas.microsoft.com/office/powerpoint/2010/main" val="1389179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3E9C-104B-4460-A48D-0C2C5329B84B}"/>
              </a:ext>
            </a:extLst>
          </p:cNvPr>
          <p:cNvSpPr>
            <a:spLocks noGrp="1"/>
          </p:cNvSpPr>
          <p:nvPr>
            <p:ph type="title" hasCustomPrompt="1"/>
          </p:nvPr>
        </p:nvSpPr>
        <p:spPr>
          <a:xfrm>
            <a:off x="838200" y="640431"/>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11" name="Rectangle 10">
            <a:extLst>
              <a:ext uri="{FF2B5EF4-FFF2-40B4-BE49-F238E27FC236}">
                <a16:creationId xmlns:a16="http://schemas.microsoft.com/office/drawing/2014/main" id="{716DDC2F-7D33-44CF-9D9F-B342720BBC65}"/>
              </a:ext>
              <a:ext uri="{C183D7F6-B498-43B3-948B-1728B52AA6E4}">
                <adec:decorative xmlns:adec="http://schemas.microsoft.com/office/drawing/2017/decorative" xmlns="" val="1"/>
              </a:ext>
            </a:extLst>
          </p:cNvPr>
          <p:cNvSpPr/>
          <p:nvPr userDrawn="1"/>
        </p:nvSpPr>
        <p:spPr>
          <a:xfrm>
            <a:off x="-1" y="530240"/>
            <a:ext cx="12192000"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a:extLst>
              <a:ext uri="{FF2B5EF4-FFF2-40B4-BE49-F238E27FC236}">
                <a16:creationId xmlns:a16="http://schemas.microsoft.com/office/drawing/2014/main" id="{9A8189FC-92D4-447F-BE75-86F13BA33B6C}"/>
              </a:ext>
            </a:extLst>
          </p:cNvPr>
          <p:cNvSpPr>
            <a:spLocks noGrp="1"/>
          </p:cNvSpPr>
          <p:nvPr>
            <p:ph type="body" sz="quarter" idx="13" hasCustomPrompt="1"/>
          </p:nvPr>
        </p:nvSpPr>
        <p:spPr>
          <a:xfrm>
            <a:off x="48314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4" name="Text Placeholder 17">
            <a:extLst>
              <a:ext uri="{FF2B5EF4-FFF2-40B4-BE49-F238E27FC236}">
                <a16:creationId xmlns:a16="http://schemas.microsoft.com/office/drawing/2014/main" id="{4FDAEC9F-05AF-4D5D-AD2C-537FF767ED6A}"/>
              </a:ext>
            </a:extLst>
          </p:cNvPr>
          <p:cNvSpPr>
            <a:spLocks noGrp="1"/>
          </p:cNvSpPr>
          <p:nvPr>
            <p:ph type="body" sz="quarter" idx="16" hasCustomPrompt="1"/>
          </p:nvPr>
        </p:nvSpPr>
        <p:spPr>
          <a:xfrm>
            <a:off x="48293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2" name="Text Placeholder 14">
            <a:extLst>
              <a:ext uri="{FF2B5EF4-FFF2-40B4-BE49-F238E27FC236}">
                <a16:creationId xmlns:a16="http://schemas.microsoft.com/office/drawing/2014/main" id="{2492CECA-D20C-47AF-A75A-44DFDE74D82D}"/>
              </a:ext>
            </a:extLst>
          </p:cNvPr>
          <p:cNvSpPr>
            <a:spLocks noGrp="1"/>
          </p:cNvSpPr>
          <p:nvPr>
            <p:ph type="body" sz="quarter" idx="17" hasCustomPrompt="1"/>
          </p:nvPr>
        </p:nvSpPr>
        <p:spPr>
          <a:xfrm>
            <a:off x="432979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3" name="Text Placeholder 17">
            <a:extLst>
              <a:ext uri="{FF2B5EF4-FFF2-40B4-BE49-F238E27FC236}">
                <a16:creationId xmlns:a16="http://schemas.microsoft.com/office/drawing/2014/main" id="{EEF915A4-555A-4718-876D-625A85FAB0C9}"/>
              </a:ext>
            </a:extLst>
          </p:cNvPr>
          <p:cNvSpPr>
            <a:spLocks noGrp="1"/>
          </p:cNvSpPr>
          <p:nvPr>
            <p:ph type="body" sz="quarter" idx="18" hasCustomPrompt="1"/>
          </p:nvPr>
        </p:nvSpPr>
        <p:spPr>
          <a:xfrm>
            <a:off x="432958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6" name="Text Placeholder 14">
            <a:extLst>
              <a:ext uri="{FF2B5EF4-FFF2-40B4-BE49-F238E27FC236}">
                <a16:creationId xmlns:a16="http://schemas.microsoft.com/office/drawing/2014/main" id="{7458D237-AB82-4392-B182-AAF3694FDB1D}"/>
              </a:ext>
            </a:extLst>
          </p:cNvPr>
          <p:cNvSpPr>
            <a:spLocks noGrp="1"/>
          </p:cNvSpPr>
          <p:nvPr>
            <p:ph type="body" sz="quarter" idx="19" hasCustomPrompt="1"/>
          </p:nvPr>
        </p:nvSpPr>
        <p:spPr>
          <a:xfrm>
            <a:off x="8175874"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7" name="Text Placeholder 17">
            <a:extLst>
              <a:ext uri="{FF2B5EF4-FFF2-40B4-BE49-F238E27FC236}">
                <a16:creationId xmlns:a16="http://schemas.microsoft.com/office/drawing/2014/main" id="{AAA9CCE2-427A-46C0-A79B-0D01E8888EEB}"/>
              </a:ext>
            </a:extLst>
          </p:cNvPr>
          <p:cNvSpPr>
            <a:spLocks noGrp="1"/>
          </p:cNvSpPr>
          <p:nvPr>
            <p:ph type="body" sz="quarter" idx="20" hasCustomPrompt="1"/>
          </p:nvPr>
        </p:nvSpPr>
        <p:spPr>
          <a:xfrm>
            <a:off x="8175666"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235A30FE-146C-418D-B68F-9EBB829D029E}"/>
              </a:ext>
            </a:extLst>
          </p:cNvPr>
          <p:cNvSpPr>
            <a:spLocks noGrp="1"/>
          </p:cNvSpPr>
          <p:nvPr>
            <p:ph type="dt" sz="half" idx="10"/>
          </p:nvPr>
        </p:nvSpPr>
        <p:spPr/>
        <p:txBody>
          <a:bodyPr/>
          <a:lstStyle/>
          <a:p>
            <a:fld id="{43066A7B-F1F2-4806-AABE-516D4D94B0A3}" type="datetime1">
              <a:rPr lang="en-US" smtClean="0"/>
              <a:t>6/17/2025</a:t>
            </a:fld>
            <a:endParaRPr lang="en-US" dirty="0"/>
          </a:p>
        </p:txBody>
      </p:sp>
      <p:sp>
        <p:nvSpPr>
          <p:cNvPr id="5" name="Footer Placeholder 4">
            <a:extLst>
              <a:ext uri="{FF2B5EF4-FFF2-40B4-BE49-F238E27FC236}">
                <a16:creationId xmlns:a16="http://schemas.microsoft.com/office/drawing/2014/main" id="{B6BCBBE8-05C6-4946-80F5-DE319A6FCE8D}"/>
              </a:ext>
            </a:extLst>
          </p:cNvPr>
          <p:cNvSpPr>
            <a:spLocks noGrp="1"/>
          </p:cNvSpPr>
          <p:nvPr>
            <p:ph type="ftr" sz="quarter" idx="11"/>
          </p:nvPr>
        </p:nvSpPr>
        <p:spPr/>
        <p:txBody>
          <a:bodyPr/>
          <a:lstStyle/>
          <a:p>
            <a:r>
              <a:rPr lang="en-US" smtClean="0"/>
              <a:t>EU-MACE CG update meeting GP2 - 5</a:t>
            </a:r>
            <a:endParaRPr lang="en-US" dirty="0"/>
          </a:p>
        </p:txBody>
      </p:sp>
      <p:sp>
        <p:nvSpPr>
          <p:cNvPr id="6" name="Slide Number Placeholder 5">
            <a:extLst>
              <a:ext uri="{FF2B5EF4-FFF2-40B4-BE49-F238E27FC236}">
                <a16:creationId xmlns:a16="http://schemas.microsoft.com/office/drawing/2014/main" id="{722839E0-080F-4A5D-99FB-FD1917E7F5BF}"/>
              </a:ext>
            </a:extLst>
          </p:cNvPr>
          <p:cNvSpPr>
            <a:spLocks noGrp="1"/>
          </p:cNvSpPr>
          <p:nvPr>
            <p:ph type="sldNum" sz="quarter" idx="12"/>
          </p:nvPr>
        </p:nvSpPr>
        <p:spPr/>
        <p:txBody>
          <a:bodyPr/>
          <a:lstStyle/>
          <a:p>
            <a:fld id="{F91729D4-A164-47A3-830D-E792BCE699E4}" type="slidenum">
              <a:rPr lang="en-US" smtClean="0"/>
              <a:t>‹N°›</a:t>
            </a:fld>
            <a:endParaRPr lang="en-US" dirty="0"/>
          </a:p>
        </p:txBody>
      </p:sp>
    </p:spTree>
    <p:extLst>
      <p:ext uri="{BB962C8B-B14F-4D97-AF65-F5344CB8AC3E}">
        <p14:creationId xmlns:p14="http://schemas.microsoft.com/office/powerpoint/2010/main" val="307788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09651A5D-2C86-4900-A248-8559E39BDAC9}"/>
              </a:ext>
            </a:extLst>
          </p:cNvPr>
          <p:cNvSpPr>
            <a:spLocks noGrp="1"/>
          </p:cNvSpPr>
          <p:nvPr>
            <p:ph type="pic" sz="quarter" idx="13" hasCustomPrompt="1"/>
          </p:nvPr>
        </p:nvSpPr>
        <p:spPr>
          <a:xfrm>
            <a:off x="0" y="0"/>
            <a:ext cx="12192000" cy="2051050"/>
          </a:xfrm>
          <a:prstGeom prst="rect">
            <a:avLst/>
          </a:prstGeom>
        </p:spPr>
        <p:txBody>
          <a:bodyPr/>
          <a:lstStyle>
            <a:lvl1pPr marL="0" indent="0" algn="ctr">
              <a:buNone/>
              <a:defRPr spc="400" baseline="0"/>
            </a:lvl1pPr>
          </a:lstStyle>
          <a:p>
            <a:r>
              <a:rPr lang="en-US" dirty="0"/>
              <a:t>Click to add photo</a:t>
            </a:r>
          </a:p>
        </p:txBody>
      </p:sp>
      <p:sp>
        <p:nvSpPr>
          <p:cNvPr id="9" name="Text Placeholder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7" name="Picture Placeholder 5">
            <a:extLst>
              <a:ext uri="{FF2B5EF4-FFF2-40B4-BE49-F238E27FC236}">
                <a16:creationId xmlns:a16="http://schemas.microsoft.com/office/drawing/2014/main" id="{3D8D3253-3A08-4F2F-B6B3-607BBC6B33D7}"/>
              </a:ext>
            </a:extLst>
          </p:cNvPr>
          <p:cNvSpPr>
            <a:spLocks noGrp="1"/>
          </p:cNvSpPr>
          <p:nvPr>
            <p:ph type="pic" sz="quarter" idx="14" hasCustomPrompt="1"/>
          </p:nvPr>
        </p:nvSpPr>
        <p:spPr>
          <a:xfrm>
            <a:off x="0" y="5788241"/>
            <a:ext cx="12192000" cy="1069760"/>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92B75CEA-DDFB-4C62-B83F-6A0B86FA74F7}"/>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fld id="{C4BE020A-A86B-44CD-9B6F-F3418581AC30}" type="datetime1">
              <a:rPr lang="en-US" smtClean="0"/>
              <a:t>6/17/2025</a:t>
            </a:fld>
            <a:endParaRPr lang="en-US" dirty="0"/>
          </a:p>
        </p:txBody>
      </p:sp>
      <p:sp>
        <p:nvSpPr>
          <p:cNvPr id="4" name="Footer Placeholder 3">
            <a:extLst>
              <a:ext uri="{FF2B5EF4-FFF2-40B4-BE49-F238E27FC236}">
                <a16:creationId xmlns:a16="http://schemas.microsoft.com/office/drawing/2014/main" id="{5D425E30-50C5-42DD-911D-36C0E732E337}"/>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smtClean="0"/>
              <a:t>EU-MACE CG update meeting GP2 - 5</a:t>
            </a:r>
            <a:endParaRPr lang="en-US" dirty="0"/>
          </a:p>
        </p:txBody>
      </p:sp>
      <p:sp>
        <p:nvSpPr>
          <p:cNvPr id="5" name="Slide Number Placeholder 4">
            <a:extLst>
              <a:ext uri="{FF2B5EF4-FFF2-40B4-BE49-F238E27FC236}">
                <a16:creationId xmlns:a16="http://schemas.microsoft.com/office/drawing/2014/main" id="{6E88C855-986C-4539-81CE-5421C8EB71F7}"/>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‹N°›</a:t>
            </a:fld>
            <a:endParaRPr lang="en-US" dirty="0"/>
          </a:p>
        </p:txBody>
      </p:sp>
    </p:spTree>
    <p:extLst>
      <p:ext uri="{BB962C8B-B14F-4D97-AF65-F5344CB8AC3E}">
        <p14:creationId xmlns:p14="http://schemas.microsoft.com/office/powerpoint/2010/main" val="2377239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F63EB3-EB79-4150-A7A5-F675662724D7}"/>
              </a:ext>
            </a:extLst>
          </p:cNvPr>
          <p:cNvSpPr>
            <a:spLocks noGrp="1"/>
          </p:cNvSpPr>
          <p:nvPr>
            <p:ph type="title" hasCustomPrompt="1"/>
          </p:nvPr>
        </p:nvSpPr>
        <p:spPr>
          <a:xfrm>
            <a:off x="4073237" y="1096375"/>
            <a:ext cx="4045527" cy="159079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289D0B50-E879-41B9-9B1B-EBB40605D1B7}"/>
              </a:ext>
            </a:extLst>
          </p:cNvPr>
          <p:cNvSpPr>
            <a:spLocks noGrp="1"/>
          </p:cNvSpPr>
          <p:nvPr>
            <p:ph type="pic" sz="quarter" idx="13" hasCustomPrompt="1"/>
          </p:nvPr>
        </p:nvSpPr>
        <p:spPr>
          <a:xfrm>
            <a:off x="0" y="951274"/>
            <a:ext cx="2743201" cy="4747564"/>
          </a:xfrm>
          <a:prstGeom prst="rect">
            <a:avLst/>
          </a:prstGeom>
        </p:spPr>
        <p:txBody>
          <a:bodyPr/>
          <a:lstStyle>
            <a:lvl1pPr marL="0" indent="0" algn="ctr">
              <a:buNone/>
              <a:defRPr spc="400" baseline="0"/>
            </a:lvl1pPr>
          </a:lstStyle>
          <a:p>
            <a:r>
              <a:rPr lang="en-US" dirty="0"/>
              <a:t>Click to add photo</a:t>
            </a:r>
          </a:p>
        </p:txBody>
      </p:sp>
      <p:sp>
        <p:nvSpPr>
          <p:cNvPr id="8" name="Text Placeholder 8">
            <a:extLst>
              <a:ext uri="{FF2B5EF4-FFF2-40B4-BE49-F238E27FC236}">
                <a16:creationId xmlns:a16="http://schemas.microsoft.com/office/drawing/2014/main" id="{EB4D3EE7-1F3B-4AAB-A04D-3162C35A1A90}"/>
              </a:ext>
            </a:extLst>
          </p:cNvPr>
          <p:cNvSpPr>
            <a:spLocks noGrp="1"/>
          </p:cNvSpPr>
          <p:nvPr>
            <p:ph type="body" sz="quarter" idx="16" hasCustomPrompt="1"/>
          </p:nvPr>
        </p:nvSpPr>
        <p:spPr>
          <a:xfrm>
            <a:off x="4107354" y="2910720"/>
            <a:ext cx="4011410" cy="2061261"/>
          </a:xfrm>
          <a:prstGeom prst="rect">
            <a:avLst/>
          </a:prstGeom>
        </p:spPr>
        <p:txBody>
          <a:bodyPr anchor="t"/>
          <a:lstStyle>
            <a:lvl1pPr marL="0" indent="0">
              <a:lnSpc>
                <a:spcPct val="200000"/>
              </a:lnSpc>
              <a:spcBef>
                <a:spcPts val="0"/>
              </a:spcBef>
              <a:buFont typeface="Segoe UI Light" panose="020B0502040204020203" pitchFamily="34" charset="0"/>
              <a:buNone/>
              <a:defRPr sz="2000" b="0" i="0" spc="200" baseline="0">
                <a:solidFill>
                  <a:schemeClr val="accent4"/>
                </a:solidFill>
              </a:defRPr>
            </a:lvl1pPr>
          </a:lstStyle>
          <a:p>
            <a:pPr lvl="0"/>
            <a:r>
              <a:rPr lang="en-US" dirty="0"/>
              <a:t>Click to add name</a:t>
            </a:r>
          </a:p>
        </p:txBody>
      </p:sp>
      <p:sp>
        <p:nvSpPr>
          <p:cNvPr id="9" name="Picture Placeholder 5">
            <a:extLst>
              <a:ext uri="{FF2B5EF4-FFF2-40B4-BE49-F238E27FC236}">
                <a16:creationId xmlns:a16="http://schemas.microsoft.com/office/drawing/2014/main" id="{2A57A12F-74B8-4CBC-816C-F2AC890D1B90}"/>
              </a:ext>
            </a:extLst>
          </p:cNvPr>
          <p:cNvSpPr>
            <a:spLocks noGrp="1"/>
          </p:cNvSpPr>
          <p:nvPr>
            <p:ph type="pic" sz="quarter" idx="17" hasCustomPrompt="1"/>
          </p:nvPr>
        </p:nvSpPr>
        <p:spPr>
          <a:xfrm>
            <a:off x="9448800" y="951274"/>
            <a:ext cx="2743200" cy="4747564"/>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2A19A048-F803-428B-9A66-6DE56F4DE58E}"/>
              </a:ext>
            </a:extLst>
          </p:cNvPr>
          <p:cNvSpPr>
            <a:spLocks noGrp="1"/>
          </p:cNvSpPr>
          <p:nvPr>
            <p:ph type="dt" sz="half" idx="10"/>
          </p:nvPr>
        </p:nvSpPr>
        <p:spPr/>
        <p:txBody>
          <a:bodyPr/>
          <a:lstStyle/>
          <a:p>
            <a:fld id="{B688AA51-7102-4770-AEB8-4ED8EEFB3660}" type="datetime1">
              <a:rPr lang="en-US" smtClean="0"/>
              <a:t>6/17/2025</a:t>
            </a:fld>
            <a:endParaRPr lang="en-US" dirty="0"/>
          </a:p>
        </p:txBody>
      </p:sp>
      <p:sp>
        <p:nvSpPr>
          <p:cNvPr id="4" name="Footer Placeholder 3">
            <a:extLst>
              <a:ext uri="{FF2B5EF4-FFF2-40B4-BE49-F238E27FC236}">
                <a16:creationId xmlns:a16="http://schemas.microsoft.com/office/drawing/2014/main" id="{DB42CDA7-93A6-45DB-9062-E70E51ACB72C}"/>
              </a:ext>
            </a:extLst>
          </p:cNvPr>
          <p:cNvSpPr>
            <a:spLocks noGrp="1"/>
          </p:cNvSpPr>
          <p:nvPr>
            <p:ph type="ftr" sz="quarter" idx="11"/>
          </p:nvPr>
        </p:nvSpPr>
        <p:spPr/>
        <p:txBody>
          <a:bodyPr/>
          <a:lstStyle/>
          <a:p>
            <a:r>
              <a:rPr lang="en-US" smtClean="0"/>
              <a:t>EU-MACE CG update meeting GP2 - 5</a:t>
            </a:r>
            <a:endParaRPr lang="en-US" dirty="0"/>
          </a:p>
        </p:txBody>
      </p:sp>
      <p:sp>
        <p:nvSpPr>
          <p:cNvPr id="5" name="Slide Number Placeholder 4">
            <a:extLst>
              <a:ext uri="{FF2B5EF4-FFF2-40B4-BE49-F238E27FC236}">
                <a16:creationId xmlns:a16="http://schemas.microsoft.com/office/drawing/2014/main" id="{B1F08F63-561A-455E-8ED8-20CCE58E722A}"/>
              </a:ext>
            </a:extLst>
          </p:cNvPr>
          <p:cNvSpPr>
            <a:spLocks noGrp="1"/>
          </p:cNvSpPr>
          <p:nvPr>
            <p:ph type="sldNum" sz="quarter" idx="12"/>
          </p:nvPr>
        </p:nvSpPr>
        <p:spPr/>
        <p:txBody>
          <a:bodyPr/>
          <a:lstStyle/>
          <a:p>
            <a:fld id="{F91729D4-A164-47A3-830D-E792BCE699E4}" type="slidenum">
              <a:rPr lang="en-US" smtClean="0"/>
              <a:t>‹N°›</a:t>
            </a:fld>
            <a:endParaRPr lang="en-US" dirty="0"/>
          </a:p>
        </p:txBody>
      </p:sp>
    </p:spTree>
    <p:extLst>
      <p:ext uri="{BB962C8B-B14F-4D97-AF65-F5344CB8AC3E}">
        <p14:creationId xmlns:p14="http://schemas.microsoft.com/office/powerpoint/2010/main" val="3549593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658C5-BC79-7B65-5435-D080C72F7D9F}"/>
              </a:ext>
            </a:extLst>
          </p:cNvPr>
          <p:cNvSpPr txBox="1">
            <a:spLocks noGrp="1"/>
          </p:cNvSpPr>
          <p:nvPr>
            <p:ph type="ctrTitle"/>
          </p:nvPr>
        </p:nvSpPr>
        <p:spPr>
          <a:xfrm>
            <a:off x="914400" y="1122361"/>
            <a:ext cx="10363200" cy="2387598"/>
          </a:xfrm>
        </p:spPr>
        <p:txBody>
          <a:bodyPr anchor="b" anchorCtr="1"/>
          <a:lstStyle>
            <a:lvl1pPr algn="ctr">
              <a:defRPr sz="6000"/>
            </a:lvl1pPr>
          </a:lstStyle>
          <a:p>
            <a:pPr lvl="0"/>
            <a:r>
              <a:rPr lang="es-ES"/>
              <a:t>Haga clic para modificar el estilo de título del patrón</a:t>
            </a:r>
            <a:endParaRPr lang="en-US"/>
          </a:p>
        </p:txBody>
      </p:sp>
      <p:sp>
        <p:nvSpPr>
          <p:cNvPr id="3" name="Subtitle 2">
            <a:extLst>
              <a:ext uri="{FF2B5EF4-FFF2-40B4-BE49-F238E27FC236}">
                <a16:creationId xmlns:a16="http://schemas.microsoft.com/office/drawing/2014/main" id="{7BF5648E-818F-E2C0-19DF-EC84C442A012}"/>
              </a:ext>
            </a:extLst>
          </p:cNvPr>
          <p:cNvSpPr txBox="1">
            <a:spLocks noGrp="1"/>
          </p:cNvSpPr>
          <p:nvPr>
            <p:ph type="subTitle" idx="1"/>
          </p:nvPr>
        </p:nvSpPr>
        <p:spPr>
          <a:xfrm>
            <a:off x="1524000" y="3602041"/>
            <a:ext cx="9144000" cy="1655758"/>
          </a:xfrm>
        </p:spPr>
        <p:txBody>
          <a:bodyPr anchorCtr="1"/>
          <a:lstStyle>
            <a:lvl1pPr marL="0" indent="0" algn="ctr">
              <a:buNone/>
              <a:defRPr sz="2400"/>
            </a:lvl1pPr>
          </a:lstStyle>
          <a:p>
            <a:pPr lvl="0"/>
            <a:r>
              <a:rPr lang="es-ES"/>
              <a:t>Haga clic para editar el estilo de subtítulo del patrón</a:t>
            </a:r>
            <a:endParaRPr lang="en-US"/>
          </a:p>
        </p:txBody>
      </p:sp>
      <p:sp>
        <p:nvSpPr>
          <p:cNvPr id="4" name="Date Placeholder 3">
            <a:extLst>
              <a:ext uri="{FF2B5EF4-FFF2-40B4-BE49-F238E27FC236}">
                <a16:creationId xmlns:a16="http://schemas.microsoft.com/office/drawing/2014/main" id="{9E982817-463B-BFD2-581E-39B0E87C7268}"/>
              </a:ext>
            </a:extLst>
          </p:cNvPr>
          <p:cNvSpPr txBox="1">
            <a:spLocks noGrp="1"/>
          </p:cNvSpPr>
          <p:nvPr>
            <p:ph type="dt" sz="half" idx="7"/>
          </p:nvPr>
        </p:nvSpPr>
        <p:spPr/>
        <p:txBody>
          <a:bodyPr/>
          <a:lstStyle>
            <a:lvl1pPr>
              <a:defRPr/>
            </a:lvl1pPr>
          </a:lstStyle>
          <a:p>
            <a:pPr lvl="0"/>
            <a:fld id="{8D1195AF-EDF3-46F6-AC32-DCCB211EB428}" type="datetime1">
              <a:rPr lang="en-US" smtClean="0"/>
              <a:t>6/17/2025</a:t>
            </a:fld>
            <a:endParaRPr lang="es-ES"/>
          </a:p>
        </p:txBody>
      </p:sp>
      <p:sp>
        <p:nvSpPr>
          <p:cNvPr id="5" name="Footer Placeholder 4">
            <a:extLst>
              <a:ext uri="{FF2B5EF4-FFF2-40B4-BE49-F238E27FC236}">
                <a16:creationId xmlns:a16="http://schemas.microsoft.com/office/drawing/2014/main" id="{F87B6374-D83E-8F83-D336-575EAE5A75E0}"/>
              </a:ext>
            </a:extLst>
          </p:cNvPr>
          <p:cNvSpPr txBox="1">
            <a:spLocks noGrp="1"/>
          </p:cNvSpPr>
          <p:nvPr>
            <p:ph type="ftr" sz="quarter" idx="9"/>
          </p:nvPr>
        </p:nvSpPr>
        <p:spPr/>
        <p:txBody>
          <a:bodyPr/>
          <a:lstStyle>
            <a:lvl1pPr>
              <a:defRPr/>
            </a:lvl1pPr>
          </a:lstStyle>
          <a:p>
            <a:pPr lvl="0"/>
            <a:r>
              <a:rPr lang="en-US" smtClean="0"/>
              <a:t>EU-MACE CG update meeting GP2 - 5</a:t>
            </a:r>
            <a:endParaRPr lang="es-ES"/>
          </a:p>
        </p:txBody>
      </p:sp>
      <p:sp>
        <p:nvSpPr>
          <p:cNvPr id="6" name="Slide Number Placeholder 5">
            <a:extLst>
              <a:ext uri="{FF2B5EF4-FFF2-40B4-BE49-F238E27FC236}">
                <a16:creationId xmlns:a16="http://schemas.microsoft.com/office/drawing/2014/main" id="{361A4974-569E-CC74-6DE0-8AB530B77B26}"/>
              </a:ext>
            </a:extLst>
          </p:cNvPr>
          <p:cNvSpPr txBox="1">
            <a:spLocks noGrp="1"/>
          </p:cNvSpPr>
          <p:nvPr>
            <p:ph type="sldNum" sz="quarter" idx="8"/>
          </p:nvPr>
        </p:nvSpPr>
        <p:spPr/>
        <p:txBody>
          <a:bodyPr/>
          <a:lstStyle>
            <a:lvl1pPr>
              <a:defRPr/>
            </a:lvl1pPr>
          </a:lstStyle>
          <a:p>
            <a:pPr lvl="0"/>
            <a:fld id="{90847F35-D943-4271-BA3B-3BEB25517371}" type="slidenum">
              <a:t>‹N°›</a:t>
            </a:fld>
            <a:endParaRPr lang="es-ES"/>
          </a:p>
        </p:txBody>
      </p:sp>
    </p:spTree>
    <p:extLst>
      <p:ext uri="{BB962C8B-B14F-4D97-AF65-F5344CB8AC3E}">
        <p14:creationId xmlns:p14="http://schemas.microsoft.com/office/powerpoint/2010/main" val="450537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E917FC-4AE6-19E7-917F-F5099A71A92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80ECAAAA-EF9E-C6CD-90C5-6338690F13B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268F83F-6B42-4DB2-5833-769B1E6922B1}"/>
              </a:ext>
            </a:extLst>
          </p:cNvPr>
          <p:cNvSpPr>
            <a:spLocks noGrp="1"/>
          </p:cNvSpPr>
          <p:nvPr>
            <p:ph type="dt" sz="half" idx="10"/>
          </p:nvPr>
        </p:nvSpPr>
        <p:spPr/>
        <p:txBody>
          <a:bodyPr/>
          <a:lstStyle/>
          <a:p>
            <a:fld id="{BB3D0D3F-331B-44E2-9597-85708B4B0710}" type="datetime1">
              <a:rPr lang="en-US" smtClean="0"/>
              <a:t>6/17/2025</a:t>
            </a:fld>
            <a:endParaRPr lang="de-DE"/>
          </a:p>
        </p:txBody>
      </p:sp>
      <p:sp>
        <p:nvSpPr>
          <p:cNvPr id="5" name="Fußzeilenplatzhalter 4">
            <a:extLst>
              <a:ext uri="{FF2B5EF4-FFF2-40B4-BE49-F238E27FC236}">
                <a16:creationId xmlns:a16="http://schemas.microsoft.com/office/drawing/2014/main" id="{41993E4A-E23E-8966-C816-20BAD4A7D708}"/>
              </a:ext>
            </a:extLst>
          </p:cNvPr>
          <p:cNvSpPr>
            <a:spLocks noGrp="1"/>
          </p:cNvSpPr>
          <p:nvPr>
            <p:ph type="ftr" sz="quarter" idx="11"/>
          </p:nvPr>
        </p:nvSpPr>
        <p:spPr/>
        <p:txBody>
          <a:bodyPr/>
          <a:lstStyle/>
          <a:p>
            <a:r>
              <a:rPr lang="en-US" smtClean="0"/>
              <a:t>EU-MACE CG update meeting GP2 - 5</a:t>
            </a:r>
            <a:endParaRPr lang="de-DE"/>
          </a:p>
        </p:txBody>
      </p:sp>
      <p:sp>
        <p:nvSpPr>
          <p:cNvPr id="6" name="Foliennummernplatzhalter 5">
            <a:extLst>
              <a:ext uri="{FF2B5EF4-FFF2-40B4-BE49-F238E27FC236}">
                <a16:creationId xmlns:a16="http://schemas.microsoft.com/office/drawing/2014/main" id="{E42CED7E-B4DA-424C-1089-805F59F8E736}"/>
              </a:ext>
            </a:extLst>
          </p:cNvPr>
          <p:cNvSpPr>
            <a:spLocks noGrp="1"/>
          </p:cNvSpPr>
          <p:nvPr>
            <p:ph type="sldNum" sz="quarter" idx="12"/>
          </p:nvPr>
        </p:nvSpPr>
        <p:spPr/>
        <p:txBody>
          <a:bodyPr/>
          <a:lstStyle/>
          <a:p>
            <a:fld id="{72E26007-7EE1-4957-8A26-AF9F7BF17450}" type="slidenum">
              <a:rPr lang="de-DE" smtClean="0"/>
              <a:t>‹N°›</a:t>
            </a:fld>
            <a:endParaRPr lang="de-DE"/>
          </a:p>
        </p:txBody>
      </p:sp>
    </p:spTree>
    <p:extLst>
      <p:ext uri="{BB962C8B-B14F-4D97-AF65-F5344CB8AC3E}">
        <p14:creationId xmlns:p14="http://schemas.microsoft.com/office/powerpoint/2010/main" val="5155912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47FFB3-22C9-C985-B9F3-B48F8369612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DA6895D-F2F1-6819-06A8-BC3B2A70B2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E7D6F606-C5BB-7FA8-E8E9-A932B447B3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4AAB7E9-AE4B-ABD2-D621-D29692E1B597}"/>
              </a:ext>
            </a:extLst>
          </p:cNvPr>
          <p:cNvSpPr>
            <a:spLocks noGrp="1"/>
          </p:cNvSpPr>
          <p:nvPr>
            <p:ph type="dt" sz="half" idx="10"/>
          </p:nvPr>
        </p:nvSpPr>
        <p:spPr/>
        <p:txBody>
          <a:bodyPr/>
          <a:lstStyle/>
          <a:p>
            <a:fld id="{4EEE772E-30C9-4B27-9D5B-AE1634253183}" type="datetime1">
              <a:rPr lang="en-US" smtClean="0"/>
              <a:t>6/17/2025</a:t>
            </a:fld>
            <a:endParaRPr lang="de-DE"/>
          </a:p>
        </p:txBody>
      </p:sp>
      <p:sp>
        <p:nvSpPr>
          <p:cNvPr id="6" name="Fußzeilenplatzhalter 5">
            <a:extLst>
              <a:ext uri="{FF2B5EF4-FFF2-40B4-BE49-F238E27FC236}">
                <a16:creationId xmlns:a16="http://schemas.microsoft.com/office/drawing/2014/main" id="{9A7EF729-69EB-C006-B20C-E17B3119B257}"/>
              </a:ext>
            </a:extLst>
          </p:cNvPr>
          <p:cNvSpPr>
            <a:spLocks noGrp="1"/>
          </p:cNvSpPr>
          <p:nvPr>
            <p:ph type="ftr" sz="quarter" idx="11"/>
          </p:nvPr>
        </p:nvSpPr>
        <p:spPr/>
        <p:txBody>
          <a:bodyPr/>
          <a:lstStyle/>
          <a:p>
            <a:r>
              <a:rPr lang="en-US" smtClean="0"/>
              <a:t>EU-MACE CG update meeting GP2 - 5</a:t>
            </a:r>
            <a:endParaRPr lang="de-DE"/>
          </a:p>
        </p:txBody>
      </p:sp>
      <p:sp>
        <p:nvSpPr>
          <p:cNvPr id="7" name="Foliennummernplatzhalter 6">
            <a:extLst>
              <a:ext uri="{FF2B5EF4-FFF2-40B4-BE49-F238E27FC236}">
                <a16:creationId xmlns:a16="http://schemas.microsoft.com/office/drawing/2014/main" id="{0EFD878E-5536-10EC-9634-E075574F3E59}"/>
              </a:ext>
            </a:extLst>
          </p:cNvPr>
          <p:cNvSpPr>
            <a:spLocks noGrp="1"/>
          </p:cNvSpPr>
          <p:nvPr>
            <p:ph type="sldNum" sz="quarter" idx="12"/>
          </p:nvPr>
        </p:nvSpPr>
        <p:spPr/>
        <p:txBody>
          <a:bodyPr/>
          <a:lstStyle/>
          <a:p>
            <a:fld id="{72E26007-7EE1-4957-8A26-AF9F7BF17450}" type="slidenum">
              <a:rPr lang="de-DE" smtClean="0"/>
              <a:t>‹N°›</a:t>
            </a:fld>
            <a:endParaRPr lang="de-DE"/>
          </a:p>
        </p:txBody>
      </p:sp>
    </p:spTree>
    <p:extLst>
      <p:ext uri="{BB962C8B-B14F-4D97-AF65-F5344CB8AC3E}">
        <p14:creationId xmlns:p14="http://schemas.microsoft.com/office/powerpoint/2010/main" val="3459537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C813-EE84-4C00-BDF7-2FD444FA42A0}"/>
              </a:ext>
            </a:extLst>
          </p:cNvPr>
          <p:cNvSpPr>
            <a:spLocks noGrp="1"/>
          </p:cNvSpPr>
          <p:nvPr>
            <p:ph type="title" hasCustomPrompt="1"/>
          </p:nvPr>
        </p:nvSpPr>
        <p:spPr>
          <a:xfrm>
            <a:off x="1401580" y="942423"/>
            <a:ext cx="4694420" cy="1124392"/>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Text Placeholder 11">
            <a:extLst>
              <a:ext uri="{FF2B5EF4-FFF2-40B4-BE49-F238E27FC236}">
                <a16:creationId xmlns:a16="http://schemas.microsoft.com/office/drawing/2014/main" id="{41FB44AB-9520-4C96-A83D-2FABD15CBE70}"/>
              </a:ext>
            </a:extLst>
          </p:cNvPr>
          <p:cNvSpPr>
            <a:spLocks noGrp="1"/>
          </p:cNvSpPr>
          <p:nvPr>
            <p:ph type="body" sz="quarter" idx="16" hasCustomPrompt="1"/>
          </p:nvPr>
        </p:nvSpPr>
        <p:spPr>
          <a:xfrm>
            <a:off x="1410587" y="2329867"/>
            <a:ext cx="4058872" cy="3156533"/>
          </a:xfrm>
          <a:prstGeom prst="rect">
            <a:avLst/>
          </a:prstGeom>
        </p:spPr>
        <p:txBody>
          <a:bodyPr/>
          <a:lstStyle>
            <a:lvl1pPr marL="0" indent="0" algn="l">
              <a:lnSpc>
                <a:spcPct val="200000"/>
              </a:lnSpc>
              <a:spcBef>
                <a:spcPts val="0"/>
              </a:spcBef>
              <a:buFont typeface="Segoe UI Light" panose="020B0502040204020203" pitchFamily="34" charset="0"/>
              <a:buNone/>
              <a:defRPr sz="2000" cap="none" spc="50" baseline="0">
                <a:solidFill>
                  <a:schemeClr val="accent4"/>
                </a:solidFill>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3A6B1A04-4BA1-4FCF-B19E-6A052911CC21}"/>
              </a:ext>
            </a:extLst>
          </p:cNvPr>
          <p:cNvSpPr>
            <a:spLocks noGrp="1"/>
          </p:cNvSpPr>
          <p:nvPr>
            <p:ph type="dt" sz="half" idx="10"/>
          </p:nvPr>
        </p:nvSpPr>
        <p:spPr/>
        <p:txBody>
          <a:bodyPr/>
          <a:lstStyle/>
          <a:p>
            <a:fld id="{64CB882A-743A-4201-A1E5-1E130C0DE014}" type="datetime1">
              <a:rPr lang="en-US" smtClean="0"/>
              <a:t>6/17/2025</a:t>
            </a:fld>
            <a:endParaRPr lang="en-US" dirty="0"/>
          </a:p>
        </p:txBody>
      </p:sp>
      <p:sp>
        <p:nvSpPr>
          <p:cNvPr id="5" name="Footer Placeholder 4">
            <a:extLst>
              <a:ext uri="{FF2B5EF4-FFF2-40B4-BE49-F238E27FC236}">
                <a16:creationId xmlns:a16="http://schemas.microsoft.com/office/drawing/2014/main" id="{C9DD33EA-800C-403C-867B-B4178A7C375B}"/>
              </a:ext>
            </a:extLst>
          </p:cNvPr>
          <p:cNvSpPr>
            <a:spLocks noGrp="1"/>
          </p:cNvSpPr>
          <p:nvPr>
            <p:ph type="ftr" sz="quarter" idx="11"/>
          </p:nvPr>
        </p:nvSpPr>
        <p:spPr/>
        <p:txBody>
          <a:bodyPr/>
          <a:lstStyle/>
          <a:p>
            <a:r>
              <a:rPr lang="en-US" smtClean="0"/>
              <a:t>EU-MACE CG update meeting GP2 - 5</a:t>
            </a:r>
            <a:endParaRPr lang="en-US" dirty="0"/>
          </a:p>
        </p:txBody>
      </p:sp>
      <p:sp>
        <p:nvSpPr>
          <p:cNvPr id="7" name="Picture Placeholder 2">
            <a:extLst>
              <a:ext uri="{FF2B5EF4-FFF2-40B4-BE49-F238E27FC236}">
                <a16:creationId xmlns:a16="http://schemas.microsoft.com/office/drawing/2014/main" id="{0285C91D-2914-4BB9-A857-7DFA168C761F}"/>
              </a:ext>
            </a:extLst>
          </p:cNvPr>
          <p:cNvSpPr>
            <a:spLocks noGrp="1"/>
          </p:cNvSpPr>
          <p:nvPr>
            <p:ph type="pic" sz="quarter" idx="14" hasCustomPrompt="1"/>
          </p:nvPr>
        </p:nvSpPr>
        <p:spPr>
          <a:xfrm>
            <a:off x="7183361" y="0"/>
            <a:ext cx="3598052" cy="3258105"/>
          </a:xfrm>
          <a:prstGeom prst="rect">
            <a:avLst/>
          </a:prstGeom>
        </p:spPr>
        <p:txBody>
          <a:bodyPr/>
          <a:lstStyle>
            <a:lvl1pPr marL="0" indent="0" algn="ctr">
              <a:buNone/>
              <a:defRPr spc="400" baseline="0"/>
            </a:lvl1pPr>
          </a:lstStyle>
          <a:p>
            <a:r>
              <a:rPr lang="en-US" dirty="0"/>
              <a:t>Click to add photo</a:t>
            </a:r>
          </a:p>
        </p:txBody>
      </p:sp>
      <p:sp>
        <p:nvSpPr>
          <p:cNvPr id="3" name="Picture Placeholder 2">
            <a:extLst>
              <a:ext uri="{FF2B5EF4-FFF2-40B4-BE49-F238E27FC236}">
                <a16:creationId xmlns:a16="http://schemas.microsoft.com/office/drawing/2014/main" id="{C6896BB5-7888-43CA-A76C-BF7DE06DF2BD}"/>
              </a:ext>
            </a:extLst>
          </p:cNvPr>
          <p:cNvSpPr>
            <a:spLocks noGrp="1"/>
          </p:cNvSpPr>
          <p:nvPr>
            <p:ph type="pic" sz="quarter" idx="13" hasCustomPrompt="1"/>
          </p:nvPr>
        </p:nvSpPr>
        <p:spPr>
          <a:xfrm>
            <a:off x="7183361" y="3599895"/>
            <a:ext cx="3598052" cy="3258105"/>
          </a:xfrm>
          <a:prstGeom prst="rect">
            <a:avLst/>
          </a:prstGeom>
        </p:spPr>
        <p:txBody>
          <a:bodyPr/>
          <a:lstStyle>
            <a:lvl1pPr marL="0" indent="0" algn="ctr">
              <a:buNone/>
              <a:defRPr spc="400" baseline="0"/>
            </a:lvl1pPr>
          </a:lstStyle>
          <a:p>
            <a:r>
              <a:rPr lang="en-US" dirty="0"/>
              <a:t>Click to add photo</a:t>
            </a:r>
          </a:p>
        </p:txBody>
      </p:sp>
      <p:sp>
        <p:nvSpPr>
          <p:cNvPr id="6" name="Slide Number Placeholder 5">
            <a:extLst>
              <a:ext uri="{FF2B5EF4-FFF2-40B4-BE49-F238E27FC236}">
                <a16:creationId xmlns:a16="http://schemas.microsoft.com/office/drawing/2014/main" id="{26C8D158-80CE-4259-AE40-6EC8A072E290}"/>
              </a:ext>
            </a:extLst>
          </p:cNvPr>
          <p:cNvSpPr>
            <a:spLocks noGrp="1"/>
          </p:cNvSpPr>
          <p:nvPr>
            <p:ph type="sldNum" sz="quarter" idx="12"/>
          </p:nvPr>
        </p:nvSpPr>
        <p:spPr/>
        <p:txBody>
          <a:bodyPr/>
          <a:lstStyle/>
          <a:p>
            <a:fld id="{F91729D4-A164-47A3-830D-E792BCE699E4}" type="slidenum">
              <a:rPr lang="en-US" smtClean="0"/>
              <a:t>‹N°›</a:t>
            </a:fld>
            <a:endParaRPr lang="en-US" dirty="0"/>
          </a:p>
        </p:txBody>
      </p:sp>
    </p:spTree>
    <p:extLst>
      <p:ext uri="{BB962C8B-B14F-4D97-AF65-F5344CB8AC3E}">
        <p14:creationId xmlns:p14="http://schemas.microsoft.com/office/powerpoint/2010/main" val="3729022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C8E4-E66E-43DD-B7F9-77510035ACC4}"/>
              </a:ext>
            </a:extLst>
          </p:cNvPr>
          <p:cNvSpPr>
            <a:spLocks noGrp="1"/>
          </p:cNvSpPr>
          <p:nvPr>
            <p:ph type="title" hasCustomPrompt="1"/>
          </p:nvPr>
        </p:nvSpPr>
        <p:spPr>
          <a:xfrm>
            <a:off x="6197600" y="2921000"/>
            <a:ext cx="4749800" cy="52705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Picture Placeholder 8">
            <a:extLst>
              <a:ext uri="{FF2B5EF4-FFF2-40B4-BE49-F238E27FC236}">
                <a16:creationId xmlns:a16="http://schemas.microsoft.com/office/drawing/2014/main" id="{3DA549A2-F99E-46CF-BFF2-0F2D5834E10E}"/>
              </a:ext>
            </a:extLst>
          </p:cNvPr>
          <p:cNvSpPr>
            <a:spLocks noGrp="1"/>
          </p:cNvSpPr>
          <p:nvPr>
            <p:ph type="pic" sz="quarter" idx="13" hasCustomPrompt="1"/>
          </p:nvPr>
        </p:nvSpPr>
        <p:spPr>
          <a:xfrm>
            <a:off x="838200" y="492125"/>
            <a:ext cx="4114800" cy="5372100"/>
          </a:xfrm>
          <a:prstGeom prst="rect">
            <a:avLst/>
          </a:prstGeom>
        </p:spPr>
        <p:txBody>
          <a:bodyPr/>
          <a:lstStyle>
            <a:lvl1pPr marL="0" indent="0">
              <a:buNone/>
              <a:defRPr spc="400" baseline="0"/>
            </a:lvl1pPr>
          </a:lstStyle>
          <a:p>
            <a:r>
              <a:rPr lang="en-US" dirty="0"/>
              <a:t>Click to add photo</a:t>
            </a:r>
          </a:p>
        </p:txBody>
      </p:sp>
      <p:sp>
        <p:nvSpPr>
          <p:cNvPr id="13" name="Text Placeholder 11">
            <a:extLst>
              <a:ext uri="{FF2B5EF4-FFF2-40B4-BE49-F238E27FC236}">
                <a16:creationId xmlns:a16="http://schemas.microsoft.com/office/drawing/2014/main" id="{8E76B184-0041-41D4-948C-64DE4AB097C0}"/>
              </a:ext>
            </a:extLst>
          </p:cNvPr>
          <p:cNvSpPr>
            <a:spLocks noGrp="1"/>
          </p:cNvSpPr>
          <p:nvPr>
            <p:ph type="body" sz="quarter" idx="15" hasCustomPrompt="1"/>
          </p:nvPr>
        </p:nvSpPr>
        <p:spPr>
          <a:xfrm>
            <a:off x="6197600" y="342900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B89B09CA-52A5-4AB5-AF1F-8A21941819CE}"/>
              </a:ext>
            </a:extLst>
          </p:cNvPr>
          <p:cNvSpPr>
            <a:spLocks noGrp="1"/>
          </p:cNvSpPr>
          <p:nvPr>
            <p:ph type="dt" sz="half" idx="10"/>
          </p:nvPr>
        </p:nvSpPr>
        <p:spPr/>
        <p:txBody>
          <a:bodyPr/>
          <a:lstStyle/>
          <a:p>
            <a:fld id="{C31E66D8-4BCE-4D26-9907-FA1109FAA385}" type="datetime1">
              <a:rPr lang="en-US" smtClean="0"/>
              <a:t>6/17/2025</a:t>
            </a:fld>
            <a:endParaRPr lang="en-US" dirty="0"/>
          </a:p>
        </p:txBody>
      </p:sp>
      <p:sp>
        <p:nvSpPr>
          <p:cNvPr id="5" name="Footer Placeholder 4">
            <a:extLst>
              <a:ext uri="{FF2B5EF4-FFF2-40B4-BE49-F238E27FC236}">
                <a16:creationId xmlns:a16="http://schemas.microsoft.com/office/drawing/2014/main" id="{6BF5B9A3-008F-4631-AAAD-66E8363F3C0F}"/>
              </a:ext>
            </a:extLst>
          </p:cNvPr>
          <p:cNvSpPr>
            <a:spLocks noGrp="1"/>
          </p:cNvSpPr>
          <p:nvPr>
            <p:ph type="ftr" sz="quarter" idx="11"/>
          </p:nvPr>
        </p:nvSpPr>
        <p:spPr/>
        <p:txBody>
          <a:bodyPr/>
          <a:lstStyle/>
          <a:p>
            <a:r>
              <a:rPr lang="en-US" smtClean="0"/>
              <a:t>EU-MACE CG update meeting GP2 - 5</a:t>
            </a:r>
            <a:endParaRPr lang="en-US" dirty="0"/>
          </a:p>
        </p:txBody>
      </p:sp>
      <p:sp>
        <p:nvSpPr>
          <p:cNvPr id="6" name="Slide Number Placeholder 5">
            <a:extLst>
              <a:ext uri="{FF2B5EF4-FFF2-40B4-BE49-F238E27FC236}">
                <a16:creationId xmlns:a16="http://schemas.microsoft.com/office/drawing/2014/main" id="{84547ADF-979E-4B05-BD10-4C2F27964C58}"/>
              </a:ext>
            </a:extLst>
          </p:cNvPr>
          <p:cNvSpPr>
            <a:spLocks noGrp="1"/>
          </p:cNvSpPr>
          <p:nvPr>
            <p:ph type="sldNum" sz="quarter" idx="12"/>
          </p:nvPr>
        </p:nvSpPr>
        <p:spPr/>
        <p:txBody>
          <a:bodyPr/>
          <a:lstStyle/>
          <a:p>
            <a:fld id="{F91729D4-A164-47A3-830D-E792BCE699E4}" type="slidenum">
              <a:rPr lang="en-US" smtClean="0"/>
              <a:t>‹N°›</a:t>
            </a:fld>
            <a:endParaRPr lang="en-US" dirty="0"/>
          </a:p>
        </p:txBody>
      </p:sp>
    </p:spTree>
    <p:extLst>
      <p:ext uri="{BB962C8B-B14F-4D97-AF65-F5344CB8AC3E}">
        <p14:creationId xmlns:p14="http://schemas.microsoft.com/office/powerpoint/2010/main" val="291936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38C8EB8A-A968-4E47-AE69-9A01E7717EB1}"/>
              </a:ext>
            </a:extLst>
          </p:cNvPr>
          <p:cNvSpPr>
            <a:spLocks noGrp="1"/>
          </p:cNvSpPr>
          <p:nvPr>
            <p:ph type="pic" sz="quarter" idx="14" hasCustomPrompt="1"/>
          </p:nvPr>
        </p:nvSpPr>
        <p:spPr>
          <a:xfrm>
            <a:off x="598402" y="598401"/>
            <a:ext cx="9645056" cy="5661198"/>
          </a:xfrm>
          <a:prstGeom prst="rect">
            <a:avLst/>
          </a:prstGeom>
        </p:spPr>
        <p:txBody>
          <a:bodyPr/>
          <a:lstStyle>
            <a:lvl1pPr marL="0" indent="0" algn="ctr">
              <a:buNone/>
              <a:defRPr spc="400" baseline="0"/>
            </a:lvl1pPr>
          </a:lstStyle>
          <a:p>
            <a:r>
              <a:rPr lang="en-US" dirty="0"/>
              <a:t>Click to add photo</a:t>
            </a:r>
          </a:p>
        </p:txBody>
      </p:sp>
      <p:sp>
        <p:nvSpPr>
          <p:cNvPr id="2" name="Title 1">
            <a:extLst>
              <a:ext uri="{FF2B5EF4-FFF2-40B4-BE49-F238E27FC236}">
                <a16:creationId xmlns:a16="http://schemas.microsoft.com/office/drawing/2014/main" id="{85A198BF-0DCC-40E9-B9E5-892F3CCF5439}"/>
              </a:ext>
            </a:extLst>
          </p:cNvPr>
          <p:cNvSpPr>
            <a:spLocks noGrp="1"/>
          </p:cNvSpPr>
          <p:nvPr>
            <p:ph type="title" hasCustomPrompt="1"/>
          </p:nvPr>
        </p:nvSpPr>
        <p:spPr>
          <a:xfrm>
            <a:off x="6169978" y="3443968"/>
            <a:ext cx="6022021" cy="882499"/>
          </a:xfrm>
          <a:prstGeom prst="rect">
            <a:avLst/>
          </a:prstGeom>
          <a:solidFill>
            <a:schemeClr val="accent4">
              <a:alpha val="80000"/>
            </a:schemeClr>
          </a:solidFill>
        </p:spPr>
        <p:txBody>
          <a:bodyPr lIns="1371600" tIns="457200" anchor="ctr" anchorCtr="0"/>
          <a:lstStyle>
            <a:lvl1pPr>
              <a:defRPr sz="3200" cap="all" spc="200" baseline="0">
                <a:solidFill>
                  <a:schemeClr val="bg1"/>
                </a:solidFill>
              </a:defRPr>
            </a:lvl1pPr>
          </a:lstStyle>
          <a:p>
            <a:r>
              <a:rPr lang="en-US" dirty="0"/>
              <a:t>Click to add title</a:t>
            </a:r>
          </a:p>
        </p:txBody>
      </p:sp>
      <p:sp>
        <p:nvSpPr>
          <p:cNvPr id="9" name="Text Placeholder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6169979" y="4326467"/>
            <a:ext cx="6022021" cy="830414"/>
          </a:xfrm>
          <a:prstGeom prst="rect">
            <a:avLst/>
          </a:prstGeom>
          <a:solidFill>
            <a:schemeClr val="accent4">
              <a:alpha val="80000"/>
            </a:schemeClr>
          </a:solidFill>
        </p:spPr>
        <p:txBody>
          <a:bodyPr lIns="1371600" bIns="365760" anchor="ctr"/>
          <a:lstStyle>
            <a:lvl1pPr marL="0" indent="0" algn="l">
              <a:buNone/>
              <a:defRPr sz="2000" i="0" cap="none" spc="200" baseline="0">
                <a:solidFill>
                  <a:schemeClr val="bg1"/>
                </a:solidFill>
                <a:latin typeface="+mj-lt"/>
              </a:defRPr>
            </a:lvl1pPr>
          </a:lstStyle>
          <a:p>
            <a:pPr lvl="0"/>
            <a:r>
              <a:rPr lang="en-US" dirty="0"/>
              <a:t>Click to add title</a:t>
            </a:r>
          </a:p>
        </p:txBody>
      </p:sp>
    </p:spTree>
    <p:extLst>
      <p:ext uri="{BB962C8B-B14F-4D97-AF65-F5344CB8AC3E}">
        <p14:creationId xmlns:p14="http://schemas.microsoft.com/office/powerpoint/2010/main" val="159307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E33C-7BB8-4644-AC43-EAFCF071A501}"/>
              </a:ext>
            </a:extLst>
          </p:cNvPr>
          <p:cNvSpPr>
            <a:spLocks noGrp="1"/>
          </p:cNvSpPr>
          <p:nvPr>
            <p:ph type="title" hasCustomPrompt="1"/>
          </p:nvPr>
        </p:nvSpPr>
        <p:spPr>
          <a:xfrm>
            <a:off x="1109663" y="498928"/>
            <a:ext cx="9972675"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7" name="Date Placeholder 6">
            <a:extLst>
              <a:ext uri="{FF2B5EF4-FFF2-40B4-BE49-F238E27FC236}">
                <a16:creationId xmlns:a16="http://schemas.microsoft.com/office/drawing/2014/main" id="{A36A6D30-3C9B-4105-8529-1FC3C4799157}"/>
              </a:ext>
            </a:extLst>
          </p:cNvPr>
          <p:cNvSpPr>
            <a:spLocks noGrp="1"/>
          </p:cNvSpPr>
          <p:nvPr>
            <p:ph type="dt" sz="half" idx="10"/>
          </p:nvPr>
        </p:nvSpPr>
        <p:spPr/>
        <p:txBody>
          <a:bodyPr/>
          <a:lstStyle/>
          <a:p>
            <a:fld id="{C3716E1B-7E61-4126-A206-E76D3230F7B9}" type="datetime1">
              <a:rPr lang="en-US" smtClean="0"/>
              <a:t>6/17/2025</a:t>
            </a:fld>
            <a:endParaRPr lang="en-US" dirty="0"/>
          </a:p>
        </p:txBody>
      </p:sp>
      <p:sp>
        <p:nvSpPr>
          <p:cNvPr id="8" name="Footer Placeholder 7">
            <a:extLst>
              <a:ext uri="{FF2B5EF4-FFF2-40B4-BE49-F238E27FC236}">
                <a16:creationId xmlns:a16="http://schemas.microsoft.com/office/drawing/2014/main" id="{6F6CE03B-D3BE-49C6-B2A4-0E17803F19AE}"/>
              </a:ext>
            </a:extLst>
          </p:cNvPr>
          <p:cNvSpPr>
            <a:spLocks noGrp="1"/>
          </p:cNvSpPr>
          <p:nvPr>
            <p:ph type="ftr" sz="quarter" idx="11"/>
          </p:nvPr>
        </p:nvSpPr>
        <p:spPr/>
        <p:txBody>
          <a:bodyPr/>
          <a:lstStyle/>
          <a:p>
            <a:r>
              <a:rPr lang="en-US" smtClean="0"/>
              <a:t>EU-MACE CG update meeting GP2 - 5</a:t>
            </a:r>
            <a:endParaRPr lang="en-US" dirty="0"/>
          </a:p>
        </p:txBody>
      </p:sp>
      <p:sp>
        <p:nvSpPr>
          <p:cNvPr id="9" name="Slide Number Placeholder 8">
            <a:extLst>
              <a:ext uri="{FF2B5EF4-FFF2-40B4-BE49-F238E27FC236}">
                <a16:creationId xmlns:a16="http://schemas.microsoft.com/office/drawing/2014/main" id="{3DEB961D-2B84-4E52-A71A-1C55CFFD8FFB}"/>
              </a:ext>
            </a:extLst>
          </p:cNvPr>
          <p:cNvSpPr>
            <a:spLocks noGrp="1"/>
          </p:cNvSpPr>
          <p:nvPr>
            <p:ph type="sldNum" sz="quarter" idx="12"/>
          </p:nvPr>
        </p:nvSpPr>
        <p:spPr/>
        <p:txBody>
          <a:bodyPr/>
          <a:lstStyle/>
          <a:p>
            <a:fld id="{F91729D4-A164-47A3-830D-E792BCE699E4}" type="slidenum">
              <a:rPr lang="en-US" smtClean="0"/>
              <a:t>‹N°›</a:t>
            </a:fld>
            <a:endParaRPr lang="en-US" dirty="0"/>
          </a:p>
        </p:txBody>
      </p:sp>
    </p:spTree>
    <p:extLst>
      <p:ext uri="{BB962C8B-B14F-4D97-AF65-F5344CB8AC3E}">
        <p14:creationId xmlns:p14="http://schemas.microsoft.com/office/powerpoint/2010/main" val="3367271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A794-F088-4753-95A0-021064EE61C0}"/>
              </a:ext>
            </a:extLst>
          </p:cNvPr>
          <p:cNvSpPr>
            <a:spLocks noGrp="1"/>
          </p:cNvSpPr>
          <p:nvPr>
            <p:ph type="title" hasCustomPrompt="1"/>
          </p:nvPr>
        </p:nvSpPr>
        <p:spPr>
          <a:xfrm>
            <a:off x="838200" y="494166"/>
            <a:ext cx="10515600"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3" name="Date Placeholder 2">
            <a:extLst>
              <a:ext uri="{FF2B5EF4-FFF2-40B4-BE49-F238E27FC236}">
                <a16:creationId xmlns:a16="http://schemas.microsoft.com/office/drawing/2014/main" id="{57C3E83D-2F76-4F03-9EF6-81DED406531E}"/>
              </a:ext>
            </a:extLst>
          </p:cNvPr>
          <p:cNvSpPr>
            <a:spLocks noGrp="1"/>
          </p:cNvSpPr>
          <p:nvPr>
            <p:ph type="dt" sz="half" idx="10"/>
          </p:nvPr>
        </p:nvSpPr>
        <p:spPr/>
        <p:txBody>
          <a:bodyPr/>
          <a:lstStyle/>
          <a:p>
            <a:fld id="{4DD46233-C987-4B7E-ACC3-3D095E11E050}" type="datetime1">
              <a:rPr lang="en-US" smtClean="0"/>
              <a:t>6/17/2025</a:t>
            </a:fld>
            <a:endParaRPr lang="en-US" dirty="0"/>
          </a:p>
        </p:txBody>
      </p:sp>
      <p:sp>
        <p:nvSpPr>
          <p:cNvPr id="4" name="Footer Placeholder 3">
            <a:extLst>
              <a:ext uri="{FF2B5EF4-FFF2-40B4-BE49-F238E27FC236}">
                <a16:creationId xmlns:a16="http://schemas.microsoft.com/office/drawing/2014/main" id="{D3D99F77-FE1A-4CD5-8B1C-50D8981A1EE1}"/>
              </a:ext>
            </a:extLst>
          </p:cNvPr>
          <p:cNvSpPr>
            <a:spLocks noGrp="1"/>
          </p:cNvSpPr>
          <p:nvPr>
            <p:ph type="ftr" sz="quarter" idx="11"/>
          </p:nvPr>
        </p:nvSpPr>
        <p:spPr/>
        <p:txBody>
          <a:bodyPr/>
          <a:lstStyle/>
          <a:p>
            <a:r>
              <a:rPr lang="en-US" smtClean="0"/>
              <a:t>EU-MACE CG update meeting GP2 - 5</a:t>
            </a:r>
            <a:endParaRPr lang="en-US" dirty="0"/>
          </a:p>
        </p:txBody>
      </p:sp>
      <p:sp>
        <p:nvSpPr>
          <p:cNvPr id="5" name="Slide Number Placeholder 4">
            <a:extLst>
              <a:ext uri="{FF2B5EF4-FFF2-40B4-BE49-F238E27FC236}">
                <a16:creationId xmlns:a16="http://schemas.microsoft.com/office/drawing/2014/main" id="{C84CA1C4-7C3D-4FAE-B5FC-D235F6D9E1E8}"/>
              </a:ext>
            </a:extLst>
          </p:cNvPr>
          <p:cNvSpPr>
            <a:spLocks noGrp="1"/>
          </p:cNvSpPr>
          <p:nvPr>
            <p:ph type="sldNum" sz="quarter" idx="12"/>
          </p:nvPr>
        </p:nvSpPr>
        <p:spPr/>
        <p:txBody>
          <a:bodyPr/>
          <a:lstStyle/>
          <a:p>
            <a:fld id="{F91729D4-A164-47A3-830D-E792BCE699E4}" type="slidenum">
              <a:rPr lang="en-US" smtClean="0"/>
              <a:t>‹N°›</a:t>
            </a:fld>
            <a:endParaRPr lang="en-US" dirty="0"/>
          </a:p>
        </p:txBody>
      </p:sp>
    </p:spTree>
    <p:extLst>
      <p:ext uri="{BB962C8B-B14F-4D97-AF65-F5344CB8AC3E}">
        <p14:creationId xmlns:p14="http://schemas.microsoft.com/office/powerpoint/2010/main" val="113948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8E96375-73CE-4ED7-90B6-293AB27ED0AD}"/>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spc="400" baseline="0"/>
            </a:lvl1pPr>
          </a:lstStyle>
          <a:p>
            <a:r>
              <a:rPr lang="en-US" dirty="0"/>
              <a:t>Click to add photo</a:t>
            </a:r>
          </a:p>
        </p:txBody>
      </p:sp>
      <p:sp>
        <p:nvSpPr>
          <p:cNvPr id="15" name="Title 14">
            <a:extLst>
              <a:ext uri="{FF2B5EF4-FFF2-40B4-BE49-F238E27FC236}">
                <a16:creationId xmlns:a16="http://schemas.microsoft.com/office/drawing/2014/main" id="{4E8AED7C-EFC3-4427-AD37-E7AA4AF0CF8C}"/>
              </a:ext>
            </a:extLst>
          </p:cNvPr>
          <p:cNvSpPr>
            <a:spLocks noGrp="1"/>
          </p:cNvSpPr>
          <p:nvPr>
            <p:ph type="title" hasCustomPrompt="1"/>
          </p:nvPr>
        </p:nvSpPr>
        <p:spPr>
          <a:xfrm>
            <a:off x="-1" y="1181910"/>
            <a:ext cx="12192000" cy="3352227"/>
          </a:xfrm>
          <a:custGeom>
            <a:avLst/>
            <a:gdLst>
              <a:gd name="connsiteX0" fmla="*/ 11721830 w 12192000"/>
              <a:gd name="connsiteY0" fmla="*/ 0 h 3352227"/>
              <a:gd name="connsiteX1" fmla="*/ 12192000 w 12192000"/>
              <a:gd name="connsiteY1" fmla="*/ 0 h 3352227"/>
              <a:gd name="connsiteX2" fmla="*/ 12192000 w 12192000"/>
              <a:gd name="connsiteY2" fmla="*/ 3352227 h 3352227"/>
              <a:gd name="connsiteX3" fmla="*/ 11721830 w 12192000"/>
              <a:gd name="connsiteY3" fmla="*/ 3352227 h 3352227"/>
              <a:gd name="connsiteX4" fmla="*/ 0 w 12192000"/>
              <a:gd name="connsiteY4" fmla="*/ 0 h 3352227"/>
              <a:gd name="connsiteX5" fmla="*/ 5525311 w 12192000"/>
              <a:gd name="connsiteY5" fmla="*/ 0 h 3352227"/>
              <a:gd name="connsiteX6" fmla="*/ 5525311 w 12192000"/>
              <a:gd name="connsiteY6" fmla="*/ 3352227 h 3352227"/>
              <a:gd name="connsiteX7" fmla="*/ 0 w 12192000"/>
              <a:gd name="connsiteY7" fmla="*/ 3352227 h 33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52227">
                <a:moveTo>
                  <a:pt x="11721830" y="0"/>
                </a:moveTo>
                <a:lnTo>
                  <a:pt x="12192000" y="0"/>
                </a:lnTo>
                <a:lnTo>
                  <a:pt x="12192000" y="3352227"/>
                </a:lnTo>
                <a:lnTo>
                  <a:pt x="11721830" y="3352227"/>
                </a:lnTo>
                <a:close/>
                <a:moveTo>
                  <a:pt x="0" y="0"/>
                </a:moveTo>
                <a:lnTo>
                  <a:pt x="5525311" y="0"/>
                </a:lnTo>
                <a:lnTo>
                  <a:pt x="5525311" y="3352227"/>
                </a:lnTo>
                <a:lnTo>
                  <a:pt x="0" y="3352227"/>
                </a:lnTo>
                <a:close/>
              </a:path>
            </a:pathLst>
          </a:custGeom>
          <a:solidFill>
            <a:schemeClr val="accent4">
              <a:lumMod val="20000"/>
              <a:lumOff val="80000"/>
              <a:alpha val="85000"/>
            </a:schemeClr>
          </a:solidFill>
        </p:spPr>
        <p:txBody>
          <a:bodyPr lIns="960120" rIns="7315200" anchor="b"/>
          <a:lstStyle>
            <a:lvl1pPr>
              <a:defRPr lang="en-US" sz="3200" cap="all" spc="200" baseline="0" dirty="0"/>
            </a:lvl1pPr>
          </a:lstStyle>
          <a:p>
            <a:pPr marL="0" lvl="0"/>
            <a:r>
              <a:rPr lang="en-US" dirty="0"/>
              <a:t>Click to add title</a:t>
            </a:r>
          </a:p>
        </p:txBody>
      </p:sp>
      <p:sp>
        <p:nvSpPr>
          <p:cNvPr id="16" name="Text Placeholder 15">
            <a:extLst>
              <a:ext uri="{FF2B5EF4-FFF2-40B4-BE49-F238E27FC236}">
                <a16:creationId xmlns:a16="http://schemas.microsoft.com/office/drawing/2014/main" id="{72FF0B66-A4D6-423A-AC8B-48E8CD7DF8B7}"/>
              </a:ext>
            </a:extLst>
          </p:cNvPr>
          <p:cNvSpPr>
            <a:spLocks noGrp="1"/>
          </p:cNvSpPr>
          <p:nvPr>
            <p:ph type="body" sz="quarter" idx="16" hasCustomPrompt="1"/>
          </p:nvPr>
        </p:nvSpPr>
        <p:spPr>
          <a:xfrm>
            <a:off x="-1" y="4534137"/>
            <a:ext cx="12192000" cy="1141953"/>
          </a:xfrm>
          <a:custGeom>
            <a:avLst/>
            <a:gdLst>
              <a:gd name="connsiteX0" fmla="*/ 11721830 w 12192000"/>
              <a:gd name="connsiteY0" fmla="*/ 1 h 1141953"/>
              <a:gd name="connsiteX1" fmla="*/ 12192000 w 12192000"/>
              <a:gd name="connsiteY1" fmla="*/ 1 h 1141953"/>
              <a:gd name="connsiteX2" fmla="*/ 12192000 w 12192000"/>
              <a:gd name="connsiteY2" fmla="*/ 1141953 h 1141953"/>
              <a:gd name="connsiteX3" fmla="*/ 11721830 w 12192000"/>
              <a:gd name="connsiteY3" fmla="*/ 1141953 h 1141953"/>
              <a:gd name="connsiteX4" fmla="*/ 0 w 12192000"/>
              <a:gd name="connsiteY4" fmla="*/ 0 h 1141953"/>
              <a:gd name="connsiteX5" fmla="*/ 5525311 w 12192000"/>
              <a:gd name="connsiteY5" fmla="*/ 0 h 1141953"/>
              <a:gd name="connsiteX6" fmla="*/ 5525311 w 12192000"/>
              <a:gd name="connsiteY6" fmla="*/ 1141952 h 1141953"/>
              <a:gd name="connsiteX7" fmla="*/ 0 w 12192000"/>
              <a:gd name="connsiteY7" fmla="*/ 1141952 h 114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141953">
                <a:moveTo>
                  <a:pt x="11721830" y="1"/>
                </a:moveTo>
                <a:lnTo>
                  <a:pt x="12192000" y="1"/>
                </a:lnTo>
                <a:lnTo>
                  <a:pt x="12192000" y="1141953"/>
                </a:lnTo>
                <a:lnTo>
                  <a:pt x="11721830" y="1141953"/>
                </a:lnTo>
                <a:close/>
                <a:moveTo>
                  <a:pt x="0" y="0"/>
                </a:moveTo>
                <a:lnTo>
                  <a:pt x="5525311" y="0"/>
                </a:lnTo>
                <a:lnTo>
                  <a:pt x="5525311" y="1141952"/>
                </a:lnTo>
                <a:lnTo>
                  <a:pt x="0" y="1141952"/>
                </a:lnTo>
                <a:close/>
              </a:path>
            </a:pathLst>
          </a:custGeom>
          <a:solidFill>
            <a:schemeClr val="accent4">
              <a:lumMod val="20000"/>
              <a:lumOff val="80000"/>
              <a:alpha val="85000"/>
            </a:schemeClr>
          </a:solidFill>
        </p:spPr>
        <p:txBody>
          <a:bodyPr lIns="960120" tIns="137160" rIns="6400800" anchor="t"/>
          <a:lstStyle>
            <a:lvl1pPr marL="0" indent="0">
              <a:buNone/>
              <a:defRPr lang="en-US" sz="2000" b="0" i="0" spc="200" baseline="0" dirty="0">
                <a:solidFill>
                  <a:schemeClr val="accent5">
                    <a:lumMod val="50000"/>
                  </a:schemeClr>
                </a:solidFill>
              </a:defRPr>
            </a:lvl1pPr>
          </a:lstStyle>
          <a:p>
            <a:pPr marL="228600" lvl="0" indent="-228600"/>
            <a:r>
              <a:rPr lang="en-US" dirty="0"/>
              <a:t>Click to add name</a:t>
            </a:r>
          </a:p>
        </p:txBody>
      </p:sp>
      <p:sp>
        <p:nvSpPr>
          <p:cNvPr id="2" name="Date Placeholder 1">
            <a:extLst>
              <a:ext uri="{FF2B5EF4-FFF2-40B4-BE49-F238E27FC236}">
                <a16:creationId xmlns:a16="http://schemas.microsoft.com/office/drawing/2014/main" id="{AC52883E-0EA3-4DCA-BB78-AD84BBE53F80}"/>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fld id="{E291AB17-E9CE-4BC4-9FF9-298EB4B1D9D0}" type="datetime1">
              <a:rPr lang="en-US" smtClean="0"/>
              <a:t>6/17/2025</a:t>
            </a:fld>
            <a:endParaRPr lang="en-US" dirty="0"/>
          </a:p>
        </p:txBody>
      </p:sp>
      <p:sp>
        <p:nvSpPr>
          <p:cNvPr id="3" name="Footer Placeholder 2">
            <a:extLst>
              <a:ext uri="{FF2B5EF4-FFF2-40B4-BE49-F238E27FC236}">
                <a16:creationId xmlns:a16="http://schemas.microsoft.com/office/drawing/2014/main" id="{C31860F9-7B15-486D-B68B-1D5E02F61DEA}"/>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smtClean="0"/>
              <a:t>EU-MACE CG update meeting GP2 - 5</a:t>
            </a:r>
            <a:endParaRPr lang="en-US" dirty="0"/>
          </a:p>
        </p:txBody>
      </p:sp>
      <p:sp>
        <p:nvSpPr>
          <p:cNvPr id="4" name="Slide Number Placeholder 3">
            <a:extLst>
              <a:ext uri="{FF2B5EF4-FFF2-40B4-BE49-F238E27FC236}">
                <a16:creationId xmlns:a16="http://schemas.microsoft.com/office/drawing/2014/main" id="{190B89DE-8ADC-4391-8EAF-C713EA69935F}"/>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‹N°›</a:t>
            </a:fld>
            <a:endParaRPr lang="en-US" dirty="0"/>
          </a:p>
        </p:txBody>
      </p:sp>
    </p:spTree>
    <p:extLst>
      <p:ext uri="{BB962C8B-B14F-4D97-AF65-F5344CB8AC3E}">
        <p14:creationId xmlns:p14="http://schemas.microsoft.com/office/powerpoint/2010/main" val="580063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_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xmlns=""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93D2BF-453A-45BE-9E29-EC3F8D9F55CE}"/>
              </a:ext>
            </a:extLst>
          </p:cNvPr>
          <p:cNvSpPr>
            <a:spLocks noGrp="1"/>
          </p:cNvSpPr>
          <p:nvPr>
            <p:ph type="title" hasCustomPrompt="1"/>
          </p:nvPr>
        </p:nvSpPr>
        <p:spPr>
          <a:xfrm>
            <a:off x="999846" y="1487527"/>
            <a:ext cx="2581554" cy="1325563"/>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51" name="Picture Placeholder 9">
            <a:extLst>
              <a:ext uri="{FF2B5EF4-FFF2-40B4-BE49-F238E27FC236}">
                <a16:creationId xmlns:a16="http://schemas.microsoft.com/office/drawing/2014/main" id="{C47B8159-559E-42C4-AA5B-7642DE427455}"/>
              </a:ext>
            </a:extLst>
          </p:cNvPr>
          <p:cNvSpPr>
            <a:spLocks noGrp="1"/>
          </p:cNvSpPr>
          <p:nvPr>
            <p:ph type="pic" sz="quarter" idx="23" hasCustomPrompt="1"/>
          </p:nvPr>
        </p:nvSpPr>
        <p:spPr>
          <a:xfrm>
            <a:off x="4793630" y="677419"/>
            <a:ext cx="2357652" cy="1622425"/>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9E9FA76D-767D-4F48-9238-F384F4D41696}"/>
              </a:ext>
            </a:extLst>
          </p:cNvPr>
          <p:cNvSpPr>
            <a:spLocks noGrp="1"/>
          </p:cNvSpPr>
          <p:nvPr>
            <p:ph type="body" sz="quarter" idx="24" hasCustomPrompt="1"/>
          </p:nvPr>
        </p:nvSpPr>
        <p:spPr>
          <a:xfrm>
            <a:off x="4793628"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3" name="Text Placeholder 17">
            <a:extLst>
              <a:ext uri="{FF2B5EF4-FFF2-40B4-BE49-F238E27FC236}">
                <a16:creationId xmlns:a16="http://schemas.microsoft.com/office/drawing/2014/main" id="{40F2B787-B1D2-493C-ABA2-D6E69C4800D1}"/>
              </a:ext>
            </a:extLst>
          </p:cNvPr>
          <p:cNvSpPr>
            <a:spLocks noGrp="1"/>
          </p:cNvSpPr>
          <p:nvPr>
            <p:ph type="body" sz="quarter" idx="25" hasCustomPrompt="1"/>
          </p:nvPr>
        </p:nvSpPr>
        <p:spPr>
          <a:xfrm>
            <a:off x="4793628"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4" name="Picture Placeholder 9">
            <a:extLst>
              <a:ext uri="{FF2B5EF4-FFF2-40B4-BE49-F238E27FC236}">
                <a16:creationId xmlns:a16="http://schemas.microsoft.com/office/drawing/2014/main" id="{7FCC4980-412C-49F7-BF30-8693DD9EAC03}"/>
              </a:ext>
            </a:extLst>
          </p:cNvPr>
          <p:cNvSpPr>
            <a:spLocks noGrp="1"/>
          </p:cNvSpPr>
          <p:nvPr>
            <p:ph type="pic" sz="quarter" idx="26" hasCustomPrompt="1"/>
          </p:nvPr>
        </p:nvSpPr>
        <p:spPr>
          <a:xfrm>
            <a:off x="7431774" y="677419"/>
            <a:ext cx="2357652" cy="1622425"/>
          </a:xfrm>
          <a:prstGeom prst="rect">
            <a:avLst/>
          </a:prstGeom>
        </p:spPr>
        <p:txBody>
          <a:bodyPr/>
          <a:lstStyle>
            <a:lvl1pPr marL="0" indent="0" algn="ctr">
              <a:buNone/>
              <a:defRPr/>
            </a:lvl1pPr>
          </a:lstStyle>
          <a:p>
            <a:r>
              <a:rPr lang="en-US" dirty="0"/>
              <a:t>Click to add photo</a:t>
            </a:r>
          </a:p>
        </p:txBody>
      </p:sp>
      <p:sp>
        <p:nvSpPr>
          <p:cNvPr id="55" name="Text Placeholder 17">
            <a:extLst>
              <a:ext uri="{FF2B5EF4-FFF2-40B4-BE49-F238E27FC236}">
                <a16:creationId xmlns:a16="http://schemas.microsoft.com/office/drawing/2014/main" id="{B9BD60DD-95CB-47D1-9C2F-5ACD38820662}"/>
              </a:ext>
            </a:extLst>
          </p:cNvPr>
          <p:cNvSpPr>
            <a:spLocks noGrp="1"/>
          </p:cNvSpPr>
          <p:nvPr>
            <p:ph type="body" sz="quarter" idx="27" hasCustomPrompt="1"/>
          </p:nvPr>
        </p:nvSpPr>
        <p:spPr>
          <a:xfrm>
            <a:off x="7431772"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6" name="Text Placeholder 17">
            <a:extLst>
              <a:ext uri="{FF2B5EF4-FFF2-40B4-BE49-F238E27FC236}">
                <a16:creationId xmlns:a16="http://schemas.microsoft.com/office/drawing/2014/main" id="{19FF93B2-766D-4558-94BE-49F215C0FF7B}"/>
              </a:ext>
            </a:extLst>
          </p:cNvPr>
          <p:cNvSpPr>
            <a:spLocks noGrp="1"/>
          </p:cNvSpPr>
          <p:nvPr>
            <p:ph type="body" sz="quarter" idx="28" hasCustomPrompt="1"/>
          </p:nvPr>
        </p:nvSpPr>
        <p:spPr>
          <a:xfrm>
            <a:off x="7431772"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7" name="Picture Placeholder 9">
            <a:extLst>
              <a:ext uri="{FF2B5EF4-FFF2-40B4-BE49-F238E27FC236}">
                <a16:creationId xmlns:a16="http://schemas.microsoft.com/office/drawing/2014/main" id="{F16F9FCC-4EE2-4D18-8257-694E9C80F547}"/>
              </a:ext>
            </a:extLst>
          </p:cNvPr>
          <p:cNvSpPr>
            <a:spLocks noGrp="1"/>
          </p:cNvSpPr>
          <p:nvPr>
            <p:ph type="pic" sz="quarter" idx="32" hasCustomPrompt="1"/>
          </p:nvPr>
        </p:nvSpPr>
        <p:spPr>
          <a:xfrm>
            <a:off x="4793630" y="3250138"/>
            <a:ext cx="2357652" cy="1622425"/>
          </a:xfrm>
          <a:prstGeom prst="rect">
            <a:avLst/>
          </a:prstGeom>
        </p:spPr>
        <p:txBody>
          <a:bodyPr/>
          <a:lstStyle>
            <a:lvl1pPr marL="0" indent="0" algn="ctr">
              <a:buNone/>
              <a:defRPr/>
            </a:lvl1pPr>
          </a:lstStyle>
          <a:p>
            <a:r>
              <a:rPr lang="en-US" dirty="0"/>
              <a:t>Click to add photo</a:t>
            </a:r>
          </a:p>
        </p:txBody>
      </p:sp>
      <p:sp>
        <p:nvSpPr>
          <p:cNvPr id="58" name="Text Placeholder 17">
            <a:extLst>
              <a:ext uri="{FF2B5EF4-FFF2-40B4-BE49-F238E27FC236}">
                <a16:creationId xmlns:a16="http://schemas.microsoft.com/office/drawing/2014/main" id="{F434B9BC-2EC7-4433-BAA8-039EB5BED5C0}"/>
              </a:ext>
            </a:extLst>
          </p:cNvPr>
          <p:cNvSpPr>
            <a:spLocks noGrp="1"/>
          </p:cNvSpPr>
          <p:nvPr>
            <p:ph type="body" sz="quarter" idx="33" hasCustomPrompt="1"/>
          </p:nvPr>
        </p:nvSpPr>
        <p:spPr>
          <a:xfrm>
            <a:off x="4793628"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9" name="Text Placeholder 17">
            <a:extLst>
              <a:ext uri="{FF2B5EF4-FFF2-40B4-BE49-F238E27FC236}">
                <a16:creationId xmlns:a16="http://schemas.microsoft.com/office/drawing/2014/main" id="{6F08FB05-53FB-4C19-A35C-592C4DFDFF46}"/>
              </a:ext>
            </a:extLst>
          </p:cNvPr>
          <p:cNvSpPr>
            <a:spLocks noGrp="1"/>
          </p:cNvSpPr>
          <p:nvPr>
            <p:ph type="body" sz="quarter" idx="34" hasCustomPrompt="1"/>
          </p:nvPr>
        </p:nvSpPr>
        <p:spPr>
          <a:xfrm>
            <a:off x="4793628" y="5347709"/>
            <a:ext cx="2357652" cy="475147"/>
          </a:xfrm>
          <a:prstGeom prst="rect">
            <a:avLst/>
          </a:prstGeom>
        </p:spPr>
        <p:txBody>
          <a:bodyPr/>
          <a:lstStyle>
            <a:lvl1pPr marL="0" indent="0" algn="ctr">
              <a:lnSpc>
                <a:spcPct val="100000"/>
              </a:lnSpc>
              <a:spcBef>
                <a:spcPts val="0"/>
              </a:spcBef>
              <a:buNone/>
              <a:defRPr sz="1200" b="0" i="0" cap="none" spc="200" baseline="0"/>
            </a:lvl1pPr>
          </a:lstStyle>
          <a:p>
            <a:pPr lvl="0"/>
            <a:r>
              <a:rPr lang="en-US" dirty="0"/>
              <a:t>Click to title</a:t>
            </a:r>
          </a:p>
        </p:txBody>
      </p:sp>
      <p:sp>
        <p:nvSpPr>
          <p:cNvPr id="60" name="Picture Placeholder 9">
            <a:extLst>
              <a:ext uri="{FF2B5EF4-FFF2-40B4-BE49-F238E27FC236}">
                <a16:creationId xmlns:a16="http://schemas.microsoft.com/office/drawing/2014/main" id="{9589D7D2-07DF-415C-A139-E911869A1BCC}"/>
              </a:ext>
            </a:extLst>
          </p:cNvPr>
          <p:cNvSpPr>
            <a:spLocks noGrp="1"/>
          </p:cNvSpPr>
          <p:nvPr>
            <p:ph type="pic" sz="quarter" idx="35" hasCustomPrompt="1"/>
          </p:nvPr>
        </p:nvSpPr>
        <p:spPr>
          <a:xfrm>
            <a:off x="7431774" y="3250138"/>
            <a:ext cx="2357652" cy="1622425"/>
          </a:xfrm>
          <a:prstGeom prst="rect">
            <a:avLst/>
          </a:prstGeom>
        </p:spPr>
        <p:txBody>
          <a:bodyPr/>
          <a:lstStyle>
            <a:lvl1pPr marL="0" indent="0" algn="ctr">
              <a:buNone/>
              <a:defRPr/>
            </a:lvl1pPr>
          </a:lstStyle>
          <a:p>
            <a:r>
              <a:rPr lang="en-US" dirty="0"/>
              <a:t>Click to add photo</a:t>
            </a:r>
          </a:p>
        </p:txBody>
      </p:sp>
      <p:sp>
        <p:nvSpPr>
          <p:cNvPr id="61" name="Text Placeholder 17">
            <a:extLst>
              <a:ext uri="{FF2B5EF4-FFF2-40B4-BE49-F238E27FC236}">
                <a16:creationId xmlns:a16="http://schemas.microsoft.com/office/drawing/2014/main" id="{E622F2E3-2C07-4ABC-A803-40361BBB7386}"/>
              </a:ext>
            </a:extLst>
          </p:cNvPr>
          <p:cNvSpPr>
            <a:spLocks noGrp="1"/>
          </p:cNvSpPr>
          <p:nvPr>
            <p:ph type="body" sz="quarter" idx="36" hasCustomPrompt="1"/>
          </p:nvPr>
        </p:nvSpPr>
        <p:spPr>
          <a:xfrm>
            <a:off x="7431772"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62" name="Text Placeholder 17">
            <a:extLst>
              <a:ext uri="{FF2B5EF4-FFF2-40B4-BE49-F238E27FC236}">
                <a16:creationId xmlns:a16="http://schemas.microsoft.com/office/drawing/2014/main" id="{B505FD93-2404-46B6-9EE0-9CABFC5233ED}"/>
              </a:ext>
            </a:extLst>
          </p:cNvPr>
          <p:cNvSpPr>
            <a:spLocks noGrp="1"/>
          </p:cNvSpPr>
          <p:nvPr>
            <p:ph type="body" sz="quarter" idx="37" hasCustomPrompt="1"/>
          </p:nvPr>
        </p:nvSpPr>
        <p:spPr>
          <a:xfrm>
            <a:off x="7431772" y="5347709"/>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fld id="{BD63C020-990F-469A-829B-0F23957E619E}" type="datetime1">
              <a:rPr lang="en-US" smtClean="0"/>
              <a:t>6/17/2025</a:t>
            </a:fld>
            <a:endParaRPr lang="en-US" dirty="0"/>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smtClean="0"/>
              <a:t>EU-MACE CG update meeting GP2 - 5</a:t>
            </a:r>
            <a:endParaRPr lang="en-US" dirty="0"/>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‹N°›</a:t>
            </a:fld>
            <a:endParaRPr lang="en-US" dirty="0"/>
          </a:p>
        </p:txBody>
      </p:sp>
    </p:spTree>
    <p:extLst>
      <p:ext uri="{BB962C8B-B14F-4D97-AF65-F5344CB8AC3E}">
        <p14:creationId xmlns:p14="http://schemas.microsoft.com/office/powerpoint/2010/main" val="780753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_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xmlns=""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0116A5-69B8-43BF-B141-AC2A4B6CEB97}"/>
              </a:ext>
            </a:extLst>
          </p:cNvPr>
          <p:cNvSpPr>
            <a:spLocks noGrp="1"/>
          </p:cNvSpPr>
          <p:nvPr>
            <p:ph type="title" hasCustomPrompt="1"/>
          </p:nvPr>
        </p:nvSpPr>
        <p:spPr>
          <a:xfrm>
            <a:off x="336217" y="1207697"/>
            <a:ext cx="2970156" cy="1622912"/>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10" name="Picture Placeholder 9">
            <a:extLst>
              <a:ext uri="{FF2B5EF4-FFF2-40B4-BE49-F238E27FC236}">
                <a16:creationId xmlns:a16="http://schemas.microsoft.com/office/drawing/2014/main" id="{6D283EBF-8FBA-4A7A-9DCE-23E0BF7F6AAC}"/>
              </a:ext>
            </a:extLst>
          </p:cNvPr>
          <p:cNvSpPr>
            <a:spLocks noGrp="1"/>
          </p:cNvSpPr>
          <p:nvPr>
            <p:ph type="pic" sz="quarter" idx="15" hasCustomPrompt="1"/>
          </p:nvPr>
        </p:nvSpPr>
        <p:spPr>
          <a:xfrm>
            <a:off x="3780553" y="1153717"/>
            <a:ext cx="1412050" cy="1147276"/>
          </a:xfrm>
          <a:prstGeom prst="rect">
            <a:avLst/>
          </a:prstGeom>
        </p:spPr>
        <p:txBody>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3451733"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9" name="Text Placeholder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3451733"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8" name="Picture Placeholder 9">
            <a:extLst>
              <a:ext uri="{FF2B5EF4-FFF2-40B4-BE49-F238E27FC236}">
                <a16:creationId xmlns:a16="http://schemas.microsoft.com/office/drawing/2014/main" id="{D517EAC0-89E0-4247-B048-92F65C868A7E}"/>
              </a:ext>
            </a:extLst>
          </p:cNvPr>
          <p:cNvSpPr>
            <a:spLocks noGrp="1"/>
          </p:cNvSpPr>
          <p:nvPr>
            <p:ph type="pic" sz="quarter" idx="38" hasCustomPrompt="1"/>
          </p:nvPr>
        </p:nvSpPr>
        <p:spPr>
          <a:xfrm>
            <a:off x="5891925" y="1153717"/>
            <a:ext cx="1412050" cy="11472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5563105"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2" name="Text Placeholder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5563105"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9" name="Picture Placeholder 9">
            <a:extLst>
              <a:ext uri="{FF2B5EF4-FFF2-40B4-BE49-F238E27FC236}">
                <a16:creationId xmlns:a16="http://schemas.microsoft.com/office/drawing/2014/main" id="{7847BEB8-AC95-445E-AFB4-34B7658BB992}"/>
              </a:ext>
            </a:extLst>
          </p:cNvPr>
          <p:cNvSpPr>
            <a:spLocks noGrp="1"/>
          </p:cNvSpPr>
          <p:nvPr>
            <p:ph type="pic" sz="quarter" idx="39" hasCustomPrompt="1"/>
          </p:nvPr>
        </p:nvSpPr>
        <p:spPr>
          <a:xfrm>
            <a:off x="8003297" y="1153717"/>
            <a:ext cx="1412049" cy="11472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767447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5" name="Text Placeholder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767447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7" name="Picture Placeholder 9">
            <a:extLst>
              <a:ext uri="{FF2B5EF4-FFF2-40B4-BE49-F238E27FC236}">
                <a16:creationId xmlns:a16="http://schemas.microsoft.com/office/drawing/2014/main" id="{7B6B3681-1E21-44DA-AADA-F5E638A87423}"/>
              </a:ext>
            </a:extLst>
          </p:cNvPr>
          <p:cNvSpPr>
            <a:spLocks noGrp="1"/>
          </p:cNvSpPr>
          <p:nvPr>
            <p:ph type="pic" sz="quarter" idx="47" hasCustomPrompt="1"/>
          </p:nvPr>
        </p:nvSpPr>
        <p:spPr>
          <a:xfrm>
            <a:off x="10114667" y="1153717"/>
            <a:ext cx="1412049" cy="1147276"/>
          </a:xfrm>
          <a:prstGeom prst="rect">
            <a:avLst/>
          </a:prstGeom>
        </p:spPr>
        <p:txBody>
          <a:bodyPr/>
          <a:lstStyle>
            <a:lvl1pPr marL="0" indent="0" algn="ctr">
              <a:buNone/>
              <a:defRPr/>
            </a:lvl1pPr>
          </a:lstStyle>
          <a:p>
            <a:r>
              <a:rPr lang="en-US" dirty="0"/>
              <a:t>Click to add photo</a:t>
            </a:r>
          </a:p>
        </p:txBody>
      </p:sp>
      <p:sp>
        <p:nvSpPr>
          <p:cNvPr id="33" name="Text Placeholder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978584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4" name="Text Placeholder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978584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0" name="Picture Placeholder 9">
            <a:extLst>
              <a:ext uri="{FF2B5EF4-FFF2-40B4-BE49-F238E27FC236}">
                <a16:creationId xmlns:a16="http://schemas.microsoft.com/office/drawing/2014/main" id="{B50A84FF-F66B-4AB8-837C-E3025F19E9C0}"/>
              </a:ext>
            </a:extLst>
          </p:cNvPr>
          <p:cNvSpPr>
            <a:spLocks noGrp="1"/>
          </p:cNvSpPr>
          <p:nvPr>
            <p:ph type="pic" sz="quarter" idx="40" hasCustomPrompt="1"/>
          </p:nvPr>
        </p:nvSpPr>
        <p:spPr>
          <a:xfrm>
            <a:off x="3780553" y="3614936"/>
            <a:ext cx="1412050" cy="11472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540D9937-87C5-40B3-86E6-F1CBFCA40CA0}"/>
              </a:ext>
            </a:extLst>
          </p:cNvPr>
          <p:cNvSpPr>
            <a:spLocks noGrp="1"/>
          </p:cNvSpPr>
          <p:nvPr>
            <p:ph type="body" sz="quarter" idx="30" hasCustomPrompt="1"/>
          </p:nvPr>
        </p:nvSpPr>
        <p:spPr>
          <a:xfrm>
            <a:off x="3451733" y="4767397"/>
            <a:ext cx="2069691" cy="476403"/>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0" name="Text Placeholder 17">
            <a:extLst>
              <a:ext uri="{FF2B5EF4-FFF2-40B4-BE49-F238E27FC236}">
                <a16:creationId xmlns:a16="http://schemas.microsoft.com/office/drawing/2014/main" id="{C81570DE-3568-4F16-9DF8-269B29DDE60E}"/>
              </a:ext>
            </a:extLst>
          </p:cNvPr>
          <p:cNvSpPr>
            <a:spLocks noGrp="1"/>
          </p:cNvSpPr>
          <p:nvPr>
            <p:ph type="body" sz="quarter" idx="31" hasCustomPrompt="1"/>
          </p:nvPr>
        </p:nvSpPr>
        <p:spPr>
          <a:xfrm>
            <a:off x="3451733" y="5242840"/>
            <a:ext cx="2069691" cy="697196"/>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1" name="Picture Placeholder 9">
            <a:extLst>
              <a:ext uri="{FF2B5EF4-FFF2-40B4-BE49-F238E27FC236}">
                <a16:creationId xmlns:a16="http://schemas.microsoft.com/office/drawing/2014/main" id="{41C26642-ECFF-4F11-B242-BBBA5D672DA0}"/>
              </a:ext>
            </a:extLst>
          </p:cNvPr>
          <p:cNvSpPr>
            <a:spLocks noGrp="1"/>
          </p:cNvSpPr>
          <p:nvPr>
            <p:ph type="pic" sz="quarter" idx="41" hasCustomPrompt="1"/>
          </p:nvPr>
        </p:nvSpPr>
        <p:spPr>
          <a:xfrm>
            <a:off x="5891925" y="3614936"/>
            <a:ext cx="1412050" cy="1147276"/>
          </a:xfrm>
          <a:prstGeom prst="rect">
            <a:avLst/>
          </a:prstGeom>
        </p:spPr>
        <p:txBody>
          <a:bodyPr/>
          <a:lstStyle>
            <a:lvl1pPr marL="0" indent="0" algn="ctr">
              <a:buNone/>
              <a:defRPr/>
            </a:lvl1pPr>
          </a:lstStyle>
          <a:p>
            <a:r>
              <a:rPr lang="en-US" dirty="0"/>
              <a:t>Click to add photo</a:t>
            </a:r>
          </a:p>
        </p:txBody>
      </p:sp>
      <p:sp>
        <p:nvSpPr>
          <p:cNvPr id="22" name="Text Placeholder 17">
            <a:extLst>
              <a:ext uri="{FF2B5EF4-FFF2-40B4-BE49-F238E27FC236}">
                <a16:creationId xmlns:a16="http://schemas.microsoft.com/office/drawing/2014/main" id="{5E4E35F3-EC7A-489D-985F-0CA9F0402B0D}"/>
              </a:ext>
            </a:extLst>
          </p:cNvPr>
          <p:cNvSpPr>
            <a:spLocks noGrp="1"/>
          </p:cNvSpPr>
          <p:nvPr>
            <p:ph type="body" sz="quarter" idx="33" hasCustomPrompt="1"/>
          </p:nvPr>
        </p:nvSpPr>
        <p:spPr>
          <a:xfrm>
            <a:off x="5563105" y="4768651"/>
            <a:ext cx="2069691"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3" name="Text Placeholder 17">
            <a:extLst>
              <a:ext uri="{FF2B5EF4-FFF2-40B4-BE49-F238E27FC236}">
                <a16:creationId xmlns:a16="http://schemas.microsoft.com/office/drawing/2014/main" id="{55AFBE6C-8E28-48EC-8798-5E463B8E47ED}"/>
              </a:ext>
            </a:extLst>
          </p:cNvPr>
          <p:cNvSpPr>
            <a:spLocks noGrp="1"/>
          </p:cNvSpPr>
          <p:nvPr>
            <p:ph type="body" sz="quarter" idx="34" hasCustomPrompt="1"/>
          </p:nvPr>
        </p:nvSpPr>
        <p:spPr>
          <a:xfrm>
            <a:off x="5563105" y="5243800"/>
            <a:ext cx="2069691"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2" name="Picture Placeholder 9">
            <a:extLst>
              <a:ext uri="{FF2B5EF4-FFF2-40B4-BE49-F238E27FC236}">
                <a16:creationId xmlns:a16="http://schemas.microsoft.com/office/drawing/2014/main" id="{BCC40003-8966-4A03-9C79-EB95966FFE0C}"/>
              </a:ext>
            </a:extLst>
          </p:cNvPr>
          <p:cNvSpPr>
            <a:spLocks noGrp="1"/>
          </p:cNvSpPr>
          <p:nvPr>
            <p:ph type="pic" sz="quarter" idx="42" hasCustomPrompt="1"/>
          </p:nvPr>
        </p:nvSpPr>
        <p:spPr>
          <a:xfrm>
            <a:off x="8003297" y="3614936"/>
            <a:ext cx="1412049" cy="1147276"/>
          </a:xfrm>
          <a:prstGeom prst="rect">
            <a:avLst/>
          </a:prstGeom>
        </p:spPr>
        <p:txBody>
          <a:bodyPr/>
          <a:lstStyle>
            <a:lvl1pPr marL="0" indent="0" algn="ctr">
              <a:buNone/>
              <a:defRPr/>
            </a:lvl1pPr>
          </a:lstStyle>
          <a:p>
            <a:r>
              <a:rPr lang="en-US" dirty="0"/>
              <a:t>Click to add photo</a:t>
            </a:r>
          </a:p>
        </p:txBody>
      </p:sp>
      <p:sp>
        <p:nvSpPr>
          <p:cNvPr id="25" name="Text Placeholder 17">
            <a:extLst>
              <a:ext uri="{FF2B5EF4-FFF2-40B4-BE49-F238E27FC236}">
                <a16:creationId xmlns:a16="http://schemas.microsoft.com/office/drawing/2014/main" id="{023FE51B-CC62-42E7-BCF7-123DB0B9244A}"/>
              </a:ext>
            </a:extLst>
          </p:cNvPr>
          <p:cNvSpPr>
            <a:spLocks noGrp="1"/>
          </p:cNvSpPr>
          <p:nvPr>
            <p:ph type="body" sz="quarter" idx="36" hasCustomPrompt="1"/>
          </p:nvPr>
        </p:nvSpPr>
        <p:spPr>
          <a:xfrm>
            <a:off x="767447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6" name="Text Placeholder 17">
            <a:extLst>
              <a:ext uri="{FF2B5EF4-FFF2-40B4-BE49-F238E27FC236}">
                <a16:creationId xmlns:a16="http://schemas.microsoft.com/office/drawing/2014/main" id="{3CA6C07A-2E37-4897-AF99-5152B241E380}"/>
              </a:ext>
            </a:extLst>
          </p:cNvPr>
          <p:cNvSpPr>
            <a:spLocks noGrp="1"/>
          </p:cNvSpPr>
          <p:nvPr>
            <p:ph type="body" sz="quarter" idx="37" hasCustomPrompt="1"/>
          </p:nvPr>
        </p:nvSpPr>
        <p:spPr>
          <a:xfrm>
            <a:off x="767447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8" name="Picture Placeholder 9">
            <a:extLst>
              <a:ext uri="{FF2B5EF4-FFF2-40B4-BE49-F238E27FC236}">
                <a16:creationId xmlns:a16="http://schemas.microsoft.com/office/drawing/2014/main" id="{026B0125-C5D1-4397-BA37-9D1FCB7DA71E}"/>
              </a:ext>
            </a:extLst>
          </p:cNvPr>
          <p:cNvSpPr>
            <a:spLocks noGrp="1"/>
          </p:cNvSpPr>
          <p:nvPr>
            <p:ph type="pic" sz="quarter" idx="48" hasCustomPrompt="1"/>
          </p:nvPr>
        </p:nvSpPr>
        <p:spPr>
          <a:xfrm>
            <a:off x="10114667" y="3614936"/>
            <a:ext cx="1412049" cy="1147276"/>
          </a:xfrm>
          <a:prstGeom prst="rect">
            <a:avLst/>
          </a:prstGeom>
        </p:spPr>
        <p:txBody>
          <a:bodyPr/>
          <a:lstStyle>
            <a:lvl1pPr marL="0" indent="0" algn="ctr">
              <a:buNone/>
              <a:defRPr/>
            </a:lvl1pPr>
          </a:lstStyle>
          <a:p>
            <a:r>
              <a:rPr lang="en-US" dirty="0"/>
              <a:t>Click to add photo</a:t>
            </a:r>
          </a:p>
        </p:txBody>
      </p:sp>
      <p:sp>
        <p:nvSpPr>
          <p:cNvPr id="35" name="Text Placeholder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78584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6" name="Text Placeholder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78584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fld id="{0E08B407-97A1-499E-BF04-7A56874951BC}" type="datetime1">
              <a:rPr lang="en-US" smtClean="0"/>
              <a:t>6/17/2025</a:t>
            </a:fld>
            <a:endParaRPr lang="en-US" dirty="0"/>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smtClean="0"/>
              <a:t>EU-MACE CG update meeting GP2 - 5</a:t>
            </a:r>
            <a:endParaRPr lang="en-US" dirty="0"/>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‹N°›</a:t>
            </a:fld>
            <a:endParaRPr lang="en-US" dirty="0"/>
          </a:p>
        </p:txBody>
      </p:sp>
    </p:spTree>
    <p:extLst>
      <p:ext uri="{BB962C8B-B14F-4D97-AF65-F5344CB8AC3E}">
        <p14:creationId xmlns:p14="http://schemas.microsoft.com/office/powerpoint/2010/main" val="67772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tx1">
                    <a:tint val="75000"/>
                  </a:schemeClr>
                </a:solidFill>
              </a:defRPr>
            </a:lvl1pPr>
          </a:lstStyle>
          <a:p>
            <a:fld id="{AA100F69-0D42-4F0F-AC91-8F1E91C04FDB}" type="datetime1">
              <a:rPr lang="en-US" smtClean="0"/>
              <a:t>6/17/2025</a:t>
            </a:fld>
            <a:endParaRPr lang="en-US" dirty="0"/>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tx1">
                    <a:tint val="75000"/>
                  </a:schemeClr>
                </a:solidFill>
              </a:defRPr>
            </a:lvl1pPr>
          </a:lstStyle>
          <a:p>
            <a:r>
              <a:rPr lang="en-US" smtClean="0"/>
              <a:t>EU-MACE CG update meeting GP2 - 5</a:t>
            </a:r>
            <a:endParaRPr lang="en-US" dirty="0"/>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tx1">
                    <a:tint val="75000"/>
                  </a:schemeClr>
                </a:solidFill>
              </a:defRPr>
            </a:lvl1pPr>
          </a:lstStyle>
          <a:p>
            <a:fld id="{F91729D4-A164-47A3-830D-E792BCE699E4}" type="slidenum">
              <a:rPr lang="en-US" smtClean="0"/>
              <a:pPr/>
              <a:t>‹N°›</a:t>
            </a:fld>
            <a:endParaRPr lang="en-US" dirty="0"/>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63" r:id="rId8"/>
    <p:sldLayoutId id="2147483656" r:id="rId9"/>
    <p:sldLayoutId id="2147483657" r:id="rId10"/>
    <p:sldLayoutId id="2147483664" r:id="rId11"/>
    <p:sldLayoutId id="2147483658" r:id="rId12"/>
    <p:sldLayoutId id="2147483659" r:id="rId13"/>
    <p:sldLayoutId id="2147483660" r:id="rId14"/>
    <p:sldLayoutId id="2147483661" r:id="rId15"/>
    <p:sldLayoutId id="2147483667" r:id="rId16"/>
    <p:sldLayoutId id="2147483668" r:id="rId17"/>
    <p:sldLayoutId id="2147483670" r:id="rId1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hyperlink" Target="https://www.european-mrs.com/artificial-intelligence-accelerate-development-new-advanced-materials-energy-emrs" TargetMode="External"/><Relationship Id="rId4" Type="http://schemas.openxmlformats.org/officeDocument/2006/relationships/hyperlink" Target="http://iwpdf.metu.edu.t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hyperlink" Target="https://drive.google.com/drive/folders/1nyvtHe-SC4oqHJ1rUL7TqgxdhywFBMkg" TargetMode="External"/><Relationship Id="rId4" Type="http://schemas.openxmlformats.org/officeDocument/2006/relationships/hyperlink" Target="https://app.conceptboard.com/board/137k-6ob9-r25a-ikin-d76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sciencedirect.com/journal/data-in-brief"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hyperlink" Target="https://www.nature.com/sdata/journal-impact"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hyperlink" Target="mailto:k.malek@fz-juelich.de"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mailto:giampaolo.campana@unibo.it" TargetMode="External"/><Relationship Id="rId5" Type="http://schemas.openxmlformats.org/officeDocument/2006/relationships/hyperlink" Target="mailto:ozlem.ozcan@bam.de" TargetMode="External"/><Relationship Id="rId4" Type="http://schemas.openxmlformats.org/officeDocument/2006/relationships/hyperlink" Target="mailto:sandrar@ctn.tecnico.ulisboa.p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D64C50-A740-468A-8AB6-F949358D80A6}"/>
              </a:ext>
            </a:extLst>
          </p:cNvPr>
          <p:cNvSpPr>
            <a:spLocks noGrp="1"/>
          </p:cNvSpPr>
          <p:nvPr>
            <p:ph type="title"/>
          </p:nvPr>
        </p:nvSpPr>
        <p:spPr>
          <a:xfrm>
            <a:off x="941120" y="947737"/>
            <a:ext cx="5278514" cy="3219065"/>
          </a:xfrm>
        </p:spPr>
        <p:txBody>
          <a:bodyPr/>
          <a:lstStyle/>
          <a:p>
            <a:pPr algn="ctr">
              <a:spcBef>
                <a:spcPts val="1800"/>
              </a:spcBef>
            </a:pPr>
            <a:r>
              <a:rPr lang="en-US" sz="3600" b="1" dirty="0" smtClean="0"/>
              <a:t>CA22123 EU-MACE: </a:t>
            </a:r>
            <a:r>
              <a:rPr lang="en-US" sz="3600" b="1" dirty="0"/>
              <a:t/>
            </a:r>
            <a:br>
              <a:rPr lang="en-US" sz="3600" b="1" dirty="0"/>
            </a:br>
            <a:r>
              <a:rPr lang="en-US" sz="1800" b="1" dirty="0" smtClean="0"/>
              <a:t/>
            </a:r>
            <a:br>
              <a:rPr lang="en-US" sz="1800" b="1" dirty="0" smtClean="0"/>
            </a:br>
            <a:r>
              <a:rPr lang="en-US" sz="3200" b="1" dirty="0" smtClean="0"/>
              <a:t/>
            </a:r>
            <a:br>
              <a:rPr lang="en-US" sz="3200" b="1" dirty="0" smtClean="0"/>
            </a:br>
            <a:r>
              <a:rPr lang="en-US" sz="1800" b="1" dirty="0"/>
              <a:t/>
            </a:r>
            <a:br>
              <a:rPr lang="en-US" sz="1800" b="1" dirty="0"/>
            </a:br>
            <a:r>
              <a:rPr lang="en-US" sz="3200" b="1" dirty="0" smtClean="0"/>
              <a:t>Core Group monthly update GP2 #6</a:t>
            </a:r>
            <a:endParaRPr lang="en-US" sz="3200" dirty="0"/>
          </a:p>
        </p:txBody>
      </p:sp>
      <p:sp>
        <p:nvSpPr>
          <p:cNvPr id="5" name="Text Placeholder 4">
            <a:extLst>
              <a:ext uri="{FF2B5EF4-FFF2-40B4-BE49-F238E27FC236}">
                <a16:creationId xmlns:a16="http://schemas.microsoft.com/office/drawing/2014/main" id="{28F94A06-38B8-4C8F-ABF0-FB763704D01F}"/>
              </a:ext>
            </a:extLst>
          </p:cNvPr>
          <p:cNvSpPr>
            <a:spLocks noGrp="1"/>
          </p:cNvSpPr>
          <p:nvPr>
            <p:ph type="body" sz="quarter" idx="10"/>
          </p:nvPr>
        </p:nvSpPr>
        <p:spPr>
          <a:xfrm>
            <a:off x="685636" y="5341811"/>
            <a:ext cx="5857404" cy="1136902"/>
          </a:xfrm>
        </p:spPr>
        <p:txBody>
          <a:bodyPr/>
          <a:lstStyle/>
          <a:p>
            <a:r>
              <a:rPr lang="fr-FR" b="1" dirty="0" smtClean="0"/>
              <a:t>Virtual</a:t>
            </a:r>
          </a:p>
          <a:p>
            <a:r>
              <a:rPr lang="fr-FR" b="1" dirty="0" smtClean="0"/>
              <a:t>09/06/2025</a:t>
            </a:r>
            <a:endParaRPr lang="en-US" b="1" dirty="0"/>
          </a:p>
        </p:txBody>
      </p:sp>
      <p:sp>
        <p:nvSpPr>
          <p:cNvPr id="34" name="Rectangle 33">
            <a:extLst>
              <a:ext uri="{FF2B5EF4-FFF2-40B4-BE49-F238E27FC236}">
                <a16:creationId xmlns:a16="http://schemas.microsoft.com/office/drawing/2014/main" id="{106CDEB7-77E8-4351-9B76-07896E7317C0}"/>
              </a:ext>
              <a:ext uri="{C183D7F6-B498-43B3-948B-1728B52AA6E4}">
                <adec:decorative xmlns:adec="http://schemas.microsoft.com/office/drawing/2017/decorative" xmlns="" val="1"/>
              </a:ext>
            </a:extLst>
          </p:cNvPr>
          <p:cNvSpPr/>
          <p:nvPr/>
        </p:nvSpPr>
        <p:spPr>
          <a:xfrm>
            <a:off x="6696075" y="0"/>
            <a:ext cx="28956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998" y="1898810"/>
            <a:ext cx="3200677" cy="2164268"/>
          </a:xfrm>
          <a:prstGeom prst="rect">
            <a:avLst/>
          </a:prstGeom>
        </p:spPr>
      </p:pic>
    </p:spTree>
    <p:extLst>
      <p:ext uri="{BB962C8B-B14F-4D97-AF65-F5344CB8AC3E}">
        <p14:creationId xmlns:p14="http://schemas.microsoft.com/office/powerpoint/2010/main" val="9725691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7"/>
          </p:nvPr>
        </p:nvSpPr>
        <p:spPr/>
        <p:txBody>
          <a:bodyPr/>
          <a:lstStyle/>
          <a:p>
            <a:pPr lvl="0"/>
            <a:fld id="{8D1195AF-EDF3-46F6-AC32-DCCB211EB428}" type="datetime1">
              <a:rPr lang="en-US" smtClean="0"/>
              <a:t>6/17/2025</a:t>
            </a:fld>
            <a:endParaRPr lang="es-ES"/>
          </a:p>
        </p:txBody>
      </p:sp>
      <p:sp>
        <p:nvSpPr>
          <p:cNvPr id="5" name="Espace réservé du pied de page 4"/>
          <p:cNvSpPr>
            <a:spLocks noGrp="1"/>
          </p:cNvSpPr>
          <p:nvPr>
            <p:ph type="ftr" sz="quarter" idx="9"/>
          </p:nvPr>
        </p:nvSpPr>
        <p:spPr/>
        <p:txBody>
          <a:bodyPr/>
          <a:lstStyle/>
          <a:p>
            <a:pPr lvl="0"/>
            <a:r>
              <a:rPr lang="en-US" smtClean="0"/>
              <a:t>EU-MACE CG update meeting GP2 - 5</a:t>
            </a:r>
            <a:endParaRPr lang="es-ES"/>
          </a:p>
        </p:txBody>
      </p:sp>
      <p:sp>
        <p:nvSpPr>
          <p:cNvPr id="6" name="Espace réservé du numéro de diapositive 5"/>
          <p:cNvSpPr>
            <a:spLocks noGrp="1"/>
          </p:cNvSpPr>
          <p:nvPr>
            <p:ph type="sldNum" sz="quarter" idx="8"/>
          </p:nvPr>
        </p:nvSpPr>
        <p:spPr/>
        <p:txBody>
          <a:bodyPr/>
          <a:lstStyle/>
          <a:p>
            <a:pPr lvl="0"/>
            <a:fld id="{90847F35-D943-4271-BA3B-3BEB25517371}" type="slidenum">
              <a:rPr lang="en-US" smtClean="0"/>
              <a:t>10</a:t>
            </a:fld>
            <a:endParaRPr lang="en-US"/>
          </a:p>
        </p:txBody>
      </p:sp>
      <p:pic>
        <p:nvPicPr>
          <p:cNvPr id="7" name="Picture 3" descr="c619c42d-7ec1-454c-91b6-f6a27f5d3c23@msg"/>
          <p:cNvPicPr>
            <a:picLocks noChangeAspect="1" noChangeArrowheads="1"/>
          </p:cNvPicPr>
          <p:nvPr/>
        </p:nvPicPr>
        <p:blipFill rotWithShape="1">
          <a:blip r:embed="rId2">
            <a:extLst>
              <a:ext uri="{28A0092B-C50C-407E-A947-70E740481C1C}">
                <a14:useLocalDpi xmlns:a14="http://schemas.microsoft.com/office/drawing/2010/main" val="0"/>
              </a:ext>
            </a:extLst>
          </a:blip>
          <a:srcRect r="13453" b="18321"/>
          <a:stretch/>
        </p:blipFill>
        <p:spPr bwMode="auto">
          <a:xfrm>
            <a:off x="3450454" y="311994"/>
            <a:ext cx="4320000" cy="3057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image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978" y="3512295"/>
            <a:ext cx="3600000" cy="270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12524b36-eccd-4dcb-b4ba-df719ef6358b@ms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507" y="3215801"/>
            <a:ext cx="3930649"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bdafec3f-bae0-4fa0-bc00-dc44bca925a4@ms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2425" y="311994"/>
            <a:ext cx="346710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5" descr="44ac4a73-ada9-490d-87d7-52010c49b200@ms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558213" y="3546794"/>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ZoneTexte 2"/>
          <p:cNvSpPr txBox="1"/>
          <p:nvPr/>
        </p:nvSpPr>
        <p:spPr>
          <a:xfrm>
            <a:off x="637507" y="603101"/>
            <a:ext cx="2282163" cy="1846659"/>
          </a:xfrm>
          <a:prstGeom prst="rect">
            <a:avLst/>
          </a:prstGeom>
          <a:noFill/>
        </p:spPr>
        <p:txBody>
          <a:bodyPr wrap="none" rtlCol="0">
            <a:spAutoFit/>
          </a:bodyPr>
          <a:lstStyle/>
          <a:p>
            <a:r>
              <a:rPr lang="fr-FR" sz="2400" b="1" i="1" dirty="0" smtClean="0"/>
              <a:t>… @</a:t>
            </a:r>
            <a:r>
              <a:rPr lang="fr-FR" sz="2400" b="1" i="1" dirty="0" err="1" smtClean="0"/>
              <a:t>Conference</a:t>
            </a:r>
            <a:r>
              <a:rPr lang="fr-FR" sz="2400" b="1" i="1" dirty="0" smtClean="0"/>
              <a:t> </a:t>
            </a:r>
          </a:p>
          <a:p>
            <a:endParaRPr lang="fr-FR" dirty="0"/>
          </a:p>
          <a:p>
            <a:r>
              <a:rPr lang="fr-FR" dirty="0" smtClean="0"/>
              <a:t>Automation !</a:t>
            </a:r>
          </a:p>
          <a:p>
            <a:r>
              <a:rPr lang="fr-FR" dirty="0" err="1" smtClean="0"/>
              <a:t>Robotics</a:t>
            </a:r>
            <a:r>
              <a:rPr lang="fr-FR" dirty="0" smtClean="0"/>
              <a:t> !</a:t>
            </a:r>
          </a:p>
          <a:p>
            <a:r>
              <a:rPr lang="fr-FR" dirty="0" err="1" smtClean="0"/>
              <a:t>Lab</a:t>
            </a:r>
            <a:r>
              <a:rPr lang="fr-FR" dirty="0" smtClean="0"/>
              <a:t> Operations ! </a:t>
            </a:r>
          </a:p>
          <a:p>
            <a:r>
              <a:rPr lang="fr-FR" dirty="0" err="1" smtClean="0"/>
              <a:t>Efficiency</a:t>
            </a:r>
            <a:r>
              <a:rPr lang="fr-FR" dirty="0" smtClean="0"/>
              <a:t> !</a:t>
            </a:r>
            <a:endParaRPr lang="en-US" dirty="0"/>
          </a:p>
        </p:txBody>
      </p:sp>
    </p:spTree>
    <p:extLst>
      <p:ext uri="{BB962C8B-B14F-4D97-AF65-F5344CB8AC3E}">
        <p14:creationId xmlns:p14="http://schemas.microsoft.com/office/powerpoint/2010/main" val="22926238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656080" y="3443967"/>
            <a:ext cx="10547089" cy="1224000"/>
          </a:xfrm>
        </p:spPr>
        <p:txBody>
          <a:bodyPr/>
          <a:lstStyle/>
          <a:p>
            <a:r>
              <a:rPr lang="fr-FR" b="1" dirty="0" smtClean="0"/>
              <a:t>EUROMAT 2025</a:t>
            </a:r>
            <a:endParaRPr lang="en-US" b="1" dirty="0"/>
          </a:p>
        </p:txBody>
      </p:sp>
    </p:spTree>
    <p:extLst>
      <p:ext uri="{BB962C8B-B14F-4D97-AF65-F5344CB8AC3E}">
        <p14:creationId xmlns:p14="http://schemas.microsoft.com/office/powerpoint/2010/main" val="8581777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16">
            <a:extLst>
              <a:ext uri="{FF2B5EF4-FFF2-40B4-BE49-F238E27FC236}">
                <a16:creationId xmlns:a16="http://schemas.microsoft.com/office/drawing/2014/main" id="{ED6AC9E7-742A-2237-A428-ED78965EE748}"/>
              </a:ext>
            </a:extLst>
          </p:cNvPr>
          <p:cNvPicPr>
            <a:picLocks noChangeAspect="1"/>
          </p:cNvPicPr>
          <p:nvPr/>
        </p:nvPicPr>
        <p:blipFill>
          <a:blip r:embed="rId3"/>
          <a:srcRect t="83709"/>
          <a:stretch>
            <a:fillRect/>
          </a:stretch>
        </p:blipFill>
        <p:spPr>
          <a:xfrm>
            <a:off x="1545835" y="5628644"/>
            <a:ext cx="4693212" cy="1085374"/>
          </a:xfrm>
          <a:prstGeom prst="rect">
            <a:avLst/>
          </a:prstGeom>
          <a:noFill/>
          <a:ln cap="flat">
            <a:noFill/>
          </a:ln>
        </p:spPr>
      </p:pic>
      <p:pic>
        <p:nvPicPr>
          <p:cNvPr id="11" name="Imagen 15">
            <a:extLst>
              <a:ext uri="{FF2B5EF4-FFF2-40B4-BE49-F238E27FC236}">
                <a16:creationId xmlns:a16="http://schemas.microsoft.com/office/drawing/2014/main" id="{F12BB95D-666E-C6A0-FE96-D1F3F50B5A08}"/>
              </a:ext>
            </a:extLst>
          </p:cNvPr>
          <p:cNvPicPr>
            <a:picLocks noChangeAspect="1"/>
          </p:cNvPicPr>
          <p:nvPr/>
        </p:nvPicPr>
        <p:blipFill>
          <a:blip r:embed="rId4"/>
          <a:stretch>
            <a:fillRect/>
          </a:stretch>
        </p:blipFill>
        <p:spPr>
          <a:xfrm>
            <a:off x="5151060" y="6476266"/>
            <a:ext cx="426787" cy="270113"/>
          </a:xfrm>
          <a:prstGeom prst="rect">
            <a:avLst/>
          </a:prstGeom>
          <a:noFill/>
          <a:ln cap="flat">
            <a:noFill/>
          </a:ln>
        </p:spPr>
      </p:pic>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2043" y="-30324"/>
            <a:ext cx="4852416" cy="5626608"/>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0592" y="0"/>
            <a:ext cx="4407408" cy="6858000"/>
          </a:xfrm>
          <a:prstGeom prst="rect">
            <a:avLst/>
          </a:prstGeom>
        </p:spPr>
      </p:pic>
      <p:sp>
        <p:nvSpPr>
          <p:cNvPr id="2" name="Espace réservé de la date 1"/>
          <p:cNvSpPr>
            <a:spLocks noGrp="1"/>
          </p:cNvSpPr>
          <p:nvPr>
            <p:ph type="dt" sz="half" idx="7"/>
          </p:nvPr>
        </p:nvSpPr>
        <p:spPr/>
        <p:txBody>
          <a:bodyPr/>
          <a:lstStyle/>
          <a:p>
            <a:pPr lvl="0"/>
            <a:fld id="{8BCC8701-BF4C-488C-A9F6-A415419D1B18}" type="datetime1">
              <a:rPr lang="en-US" smtClean="0"/>
              <a:t>6/17/2025</a:t>
            </a:fld>
            <a:endParaRPr lang="es-ES"/>
          </a:p>
        </p:txBody>
      </p:sp>
      <p:sp>
        <p:nvSpPr>
          <p:cNvPr id="3" name="Espace réservé du pied de page 2"/>
          <p:cNvSpPr>
            <a:spLocks noGrp="1"/>
          </p:cNvSpPr>
          <p:nvPr>
            <p:ph type="ftr" sz="quarter" idx="9"/>
          </p:nvPr>
        </p:nvSpPr>
        <p:spPr/>
        <p:txBody>
          <a:bodyPr/>
          <a:lstStyle/>
          <a:p>
            <a:pPr lvl="0"/>
            <a:r>
              <a:rPr lang="en-US" smtClean="0"/>
              <a:t>EU-MACE CG update meeting GP2 - 5</a:t>
            </a:r>
            <a:endParaRPr lang="es-ES"/>
          </a:p>
        </p:txBody>
      </p:sp>
      <p:sp>
        <p:nvSpPr>
          <p:cNvPr id="4" name="Espace réservé du numéro de diapositive 3"/>
          <p:cNvSpPr>
            <a:spLocks noGrp="1"/>
          </p:cNvSpPr>
          <p:nvPr>
            <p:ph type="sldNum" sz="quarter" idx="8"/>
          </p:nvPr>
        </p:nvSpPr>
        <p:spPr/>
        <p:txBody>
          <a:bodyPr/>
          <a:lstStyle/>
          <a:p>
            <a:pPr lvl="0"/>
            <a:fld id="{90847F35-D943-4271-BA3B-3BEB25517371}" type="slidenum">
              <a:rPr lang="en-US" smtClean="0"/>
              <a:t>12</a:t>
            </a:fld>
            <a:endParaRPr lang="en-US"/>
          </a:p>
        </p:txBody>
      </p:sp>
    </p:spTree>
    <p:extLst>
      <p:ext uri="{BB962C8B-B14F-4D97-AF65-F5344CB8AC3E}">
        <p14:creationId xmlns:p14="http://schemas.microsoft.com/office/powerpoint/2010/main" val="34773017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32416A3-39EF-4CBE-943D-C79C22FDDC46}"/>
              </a:ext>
            </a:extLst>
          </p:cNvPr>
          <p:cNvSpPr>
            <a:spLocks noGrp="1"/>
          </p:cNvSpPr>
          <p:nvPr>
            <p:ph type="title"/>
          </p:nvPr>
        </p:nvSpPr>
        <p:spPr>
          <a:xfrm>
            <a:off x="838200" y="649956"/>
            <a:ext cx="10515600" cy="726137"/>
          </a:xfrm>
        </p:spPr>
        <p:txBody>
          <a:bodyPr/>
          <a:lstStyle/>
          <a:p>
            <a:r>
              <a:rPr lang="en-US" sz="2800" dirty="0" smtClean="0"/>
              <a:t>Accelerated device integration</a:t>
            </a:r>
            <a:endParaRPr lang="en-US" sz="2800" dirty="0"/>
          </a:p>
        </p:txBody>
      </p:sp>
      <p:sp>
        <p:nvSpPr>
          <p:cNvPr id="6" name="Espace réservé du pied de page 5"/>
          <p:cNvSpPr>
            <a:spLocks noGrp="1"/>
          </p:cNvSpPr>
          <p:nvPr>
            <p:ph type="ftr" sz="quarter" idx="11"/>
          </p:nvPr>
        </p:nvSpPr>
        <p:spPr/>
        <p:txBody>
          <a:bodyPr/>
          <a:lstStyle/>
          <a:p>
            <a:r>
              <a:rPr lang="en-US" smtClean="0"/>
              <a:t>EU-MACE CG update meeting GP2 - 5</a:t>
            </a:r>
            <a:endParaRPr lang="en-US" dirty="0"/>
          </a:p>
        </p:txBody>
      </p:sp>
      <p:sp>
        <p:nvSpPr>
          <p:cNvPr id="7" name="Espace réservé du numéro de diapositive 6"/>
          <p:cNvSpPr>
            <a:spLocks noGrp="1"/>
          </p:cNvSpPr>
          <p:nvPr>
            <p:ph type="sldNum" sz="quarter" idx="12"/>
          </p:nvPr>
        </p:nvSpPr>
        <p:spPr/>
        <p:txBody>
          <a:bodyPr/>
          <a:lstStyle/>
          <a:p>
            <a:fld id="{F91729D4-A164-47A3-830D-E792BCE699E4}" type="slidenum">
              <a:rPr lang="en-US" smtClean="0"/>
              <a:t>13</a:t>
            </a:fld>
            <a:endParaRPr lang="en-US" dirty="0"/>
          </a:p>
        </p:txBody>
      </p:sp>
      <p:sp>
        <p:nvSpPr>
          <p:cNvPr id="8" name="Espace réservé de la date 7"/>
          <p:cNvSpPr>
            <a:spLocks noGrp="1"/>
          </p:cNvSpPr>
          <p:nvPr>
            <p:ph type="dt" sz="half" idx="10"/>
          </p:nvPr>
        </p:nvSpPr>
        <p:spPr/>
        <p:txBody>
          <a:bodyPr/>
          <a:lstStyle/>
          <a:p>
            <a:fld id="{F39810ED-E0D8-44A5-B1BE-7F0D506E0453}" type="datetime1">
              <a:rPr lang="en-US" smtClean="0"/>
              <a:t>6/17/2025</a:t>
            </a:fld>
            <a:endParaRPr lang="en-US" dirty="0"/>
          </a:p>
        </p:txBody>
      </p:sp>
      <p:sp>
        <p:nvSpPr>
          <p:cNvPr id="9" name="ZoneTexte 8"/>
          <p:cNvSpPr txBox="1"/>
          <p:nvPr/>
        </p:nvSpPr>
        <p:spPr>
          <a:xfrm>
            <a:off x="2009562" y="5766365"/>
            <a:ext cx="8838830" cy="369332"/>
          </a:xfrm>
          <a:prstGeom prst="rect">
            <a:avLst/>
          </a:prstGeom>
          <a:noFill/>
        </p:spPr>
        <p:txBody>
          <a:bodyPr wrap="none" rtlCol="0">
            <a:spAutoFit/>
          </a:bodyPr>
          <a:lstStyle/>
          <a:p>
            <a:r>
              <a:rPr lang="fr-FR" b="1" dirty="0" smtClean="0">
                <a:solidFill>
                  <a:srgbClr val="C00000"/>
                </a:solidFill>
                <a:sym typeface="Wingdings" panose="05000000000000000000" pitchFamily="2" charset="2"/>
              </a:rPr>
              <a:t>To </a:t>
            </a:r>
            <a:r>
              <a:rPr lang="fr-FR" b="1" dirty="0" err="1" smtClean="0">
                <a:solidFill>
                  <a:srgbClr val="C00000"/>
                </a:solidFill>
                <a:sym typeface="Wingdings" panose="05000000000000000000" pitchFamily="2" charset="2"/>
              </a:rPr>
              <a:t>be</a:t>
            </a:r>
            <a:r>
              <a:rPr lang="fr-FR" b="1" dirty="0" smtClean="0">
                <a:solidFill>
                  <a:srgbClr val="C00000"/>
                </a:solidFill>
                <a:sym typeface="Wingdings" panose="05000000000000000000" pitchFamily="2" charset="2"/>
              </a:rPr>
              <a:t> </a:t>
            </a:r>
            <a:r>
              <a:rPr lang="fr-FR" b="1" dirty="0" err="1" smtClean="0">
                <a:solidFill>
                  <a:srgbClr val="C00000"/>
                </a:solidFill>
                <a:sym typeface="Wingdings" panose="05000000000000000000" pitchFamily="2" charset="2"/>
              </a:rPr>
              <a:t>announced</a:t>
            </a:r>
            <a:r>
              <a:rPr lang="fr-FR" b="1" dirty="0" smtClean="0">
                <a:solidFill>
                  <a:srgbClr val="C00000"/>
                </a:solidFill>
                <a:sym typeface="Wingdings" panose="05000000000000000000" pitchFamily="2" charset="2"/>
              </a:rPr>
              <a:t> on EU-MACE </a:t>
            </a:r>
            <a:r>
              <a:rPr lang="fr-FR" b="1" dirty="0" err="1" smtClean="0">
                <a:solidFill>
                  <a:srgbClr val="C00000"/>
                </a:solidFill>
                <a:sym typeface="Wingdings" panose="05000000000000000000" pitchFamily="2" charset="2"/>
              </a:rPr>
              <a:t>webiste</a:t>
            </a:r>
            <a:r>
              <a:rPr lang="fr-FR" b="1" dirty="0" smtClean="0">
                <a:solidFill>
                  <a:srgbClr val="C00000"/>
                </a:solidFill>
                <a:sym typeface="Wingdings" panose="05000000000000000000" pitchFamily="2" charset="2"/>
              </a:rPr>
              <a:t>, LINK to </a:t>
            </a:r>
            <a:r>
              <a:rPr lang="fr-FR" b="1" dirty="0" err="1" smtClean="0">
                <a:solidFill>
                  <a:srgbClr val="C00000"/>
                </a:solidFill>
                <a:sym typeface="Wingdings" panose="05000000000000000000" pitchFamily="2" charset="2"/>
              </a:rPr>
              <a:t>be</a:t>
            </a:r>
            <a:r>
              <a:rPr lang="fr-FR" b="1" dirty="0" smtClean="0">
                <a:solidFill>
                  <a:srgbClr val="C00000"/>
                </a:solidFill>
                <a:sym typeface="Wingdings" panose="05000000000000000000" pitchFamily="2" charset="2"/>
              </a:rPr>
              <a:t> </a:t>
            </a:r>
            <a:r>
              <a:rPr lang="fr-FR" b="1" dirty="0" err="1" smtClean="0">
                <a:solidFill>
                  <a:srgbClr val="C00000"/>
                </a:solidFill>
                <a:sym typeface="Wingdings" panose="05000000000000000000" pitchFamily="2" charset="2"/>
              </a:rPr>
              <a:t>created</a:t>
            </a:r>
            <a:r>
              <a:rPr lang="fr-FR" b="1" dirty="0" smtClean="0">
                <a:solidFill>
                  <a:srgbClr val="C00000"/>
                </a:solidFill>
                <a:sym typeface="Wingdings" panose="05000000000000000000" pitchFamily="2" charset="2"/>
              </a:rPr>
              <a:t> on </a:t>
            </a:r>
            <a:r>
              <a:rPr lang="fr-FR" b="1" dirty="0" err="1" smtClean="0">
                <a:solidFill>
                  <a:srgbClr val="C00000"/>
                </a:solidFill>
                <a:sym typeface="Wingdings" panose="05000000000000000000" pitchFamily="2" charset="2"/>
              </a:rPr>
              <a:t>Euromat</a:t>
            </a:r>
            <a:r>
              <a:rPr lang="fr-FR" b="1" dirty="0" smtClean="0">
                <a:solidFill>
                  <a:srgbClr val="C00000"/>
                </a:solidFill>
                <a:sym typeface="Wingdings" panose="05000000000000000000" pitchFamily="2" charset="2"/>
              </a:rPr>
              <a:t> </a:t>
            </a:r>
            <a:r>
              <a:rPr lang="fr-FR" b="1" dirty="0" err="1" smtClean="0">
                <a:solidFill>
                  <a:srgbClr val="C00000"/>
                </a:solidFill>
                <a:sym typeface="Wingdings" panose="05000000000000000000" pitchFamily="2" charset="2"/>
              </a:rPr>
              <a:t>website</a:t>
            </a:r>
            <a:r>
              <a:rPr lang="fr-FR" b="1" dirty="0" smtClean="0">
                <a:solidFill>
                  <a:srgbClr val="C00000"/>
                </a:solidFill>
                <a:sym typeface="Wingdings" panose="05000000000000000000" pitchFamily="2" charset="2"/>
              </a:rPr>
              <a:t> </a:t>
            </a:r>
            <a:r>
              <a:rPr lang="fr-FR" b="1" dirty="0" err="1" smtClean="0">
                <a:solidFill>
                  <a:srgbClr val="C00000"/>
                </a:solidFill>
                <a:sym typeface="Wingdings" panose="05000000000000000000" pitchFamily="2" charset="2"/>
              </a:rPr>
              <a:t>this</a:t>
            </a:r>
            <a:r>
              <a:rPr lang="fr-FR" b="1" dirty="0" smtClean="0">
                <a:solidFill>
                  <a:srgbClr val="C00000"/>
                </a:solidFill>
                <a:sym typeface="Wingdings" panose="05000000000000000000" pitchFamily="2" charset="2"/>
              </a:rPr>
              <a:t> </a:t>
            </a:r>
            <a:r>
              <a:rPr lang="fr-FR" b="1" dirty="0" err="1" smtClean="0">
                <a:solidFill>
                  <a:srgbClr val="C00000"/>
                </a:solidFill>
                <a:sym typeface="Wingdings" panose="05000000000000000000" pitchFamily="2" charset="2"/>
              </a:rPr>
              <a:t>week</a:t>
            </a:r>
            <a:r>
              <a:rPr lang="fr-FR" b="1" dirty="0" smtClean="0">
                <a:solidFill>
                  <a:srgbClr val="C00000"/>
                </a:solidFill>
                <a:sym typeface="Wingdings" panose="05000000000000000000" pitchFamily="2" charset="2"/>
              </a:rPr>
              <a:t>!</a:t>
            </a:r>
            <a:endParaRPr lang="en-US" b="1" dirty="0">
              <a:solidFill>
                <a:srgbClr val="C00000"/>
              </a:solidFill>
            </a:endParaRPr>
          </a:p>
        </p:txBody>
      </p:sp>
      <p:sp>
        <p:nvSpPr>
          <p:cNvPr id="5" name="ZoneTexte 4"/>
          <p:cNvSpPr txBox="1"/>
          <p:nvPr/>
        </p:nvSpPr>
        <p:spPr>
          <a:xfrm>
            <a:off x="271669" y="1487142"/>
            <a:ext cx="11728467" cy="4308872"/>
          </a:xfrm>
          <a:prstGeom prst="rect">
            <a:avLst/>
          </a:prstGeom>
          <a:noFill/>
        </p:spPr>
        <p:txBody>
          <a:bodyPr wrap="none" rtlCol="0">
            <a:spAutoFit/>
          </a:bodyPr>
          <a:lstStyle/>
          <a:p>
            <a:r>
              <a:rPr lang="fr-FR" sz="2000" u="sng" dirty="0" smtClean="0"/>
              <a:t>Description:</a:t>
            </a:r>
            <a:r>
              <a:rPr lang="fr-FR" sz="2000" u="sng" dirty="0"/>
              <a:t> </a:t>
            </a:r>
            <a:endParaRPr lang="fr-FR" sz="2000" u="sng" dirty="0" smtClean="0"/>
          </a:p>
          <a:p>
            <a:endParaRPr lang="en-US" sz="2000" dirty="0" smtClean="0"/>
          </a:p>
          <a:p>
            <a:r>
              <a:rPr lang="en-US" sz="2000" dirty="0" smtClean="0"/>
              <a:t>This </a:t>
            </a:r>
            <a:r>
              <a:rPr lang="en-US" sz="2000" dirty="0"/>
              <a:t>public session of the Forum, held as an associated event of FEMS EUROMAT 2025, </a:t>
            </a:r>
            <a:endParaRPr lang="en-US" sz="2000" dirty="0" smtClean="0"/>
          </a:p>
          <a:p>
            <a:r>
              <a:rPr lang="en-US" sz="2000" dirty="0" smtClean="0"/>
              <a:t>focuses </a:t>
            </a:r>
            <a:r>
              <a:rPr lang="en-US" sz="2000" dirty="0"/>
              <a:t>on the integration of advanced materials into next-generation energy devices, with a particular </a:t>
            </a:r>
            <a:endParaRPr lang="en-US" sz="2000" dirty="0" smtClean="0"/>
          </a:p>
          <a:p>
            <a:r>
              <a:rPr lang="en-US" sz="2000" dirty="0" smtClean="0"/>
              <a:t>emphasis </a:t>
            </a:r>
            <a:r>
              <a:rPr lang="en-US" sz="2000" dirty="0"/>
              <a:t>on </a:t>
            </a:r>
            <a:r>
              <a:rPr lang="en-US" sz="2000" b="1" dirty="0" smtClean="0"/>
              <a:t>batteries </a:t>
            </a:r>
            <a:r>
              <a:rPr lang="en-US" sz="2000" b="1" dirty="0"/>
              <a:t>and thermoelectric modules</a:t>
            </a:r>
            <a:r>
              <a:rPr lang="en-US" sz="2000" dirty="0"/>
              <a:t>. It brings together stakeholders from </a:t>
            </a:r>
            <a:r>
              <a:rPr lang="en-US" sz="2000" b="1" i="1" dirty="0"/>
              <a:t>three key </a:t>
            </a:r>
            <a:r>
              <a:rPr lang="en-US" sz="2000" b="1" i="1" dirty="0" smtClean="0"/>
              <a:t>sectors—</a:t>
            </a:r>
          </a:p>
          <a:p>
            <a:r>
              <a:rPr lang="en-US" sz="2000" b="1" i="1" dirty="0" smtClean="0"/>
              <a:t>Industry </a:t>
            </a:r>
            <a:r>
              <a:rPr lang="en-US" sz="2000" b="1" i="1" dirty="0"/>
              <a:t>(</a:t>
            </a:r>
            <a:r>
              <a:rPr lang="en-US" sz="2000" b="1" i="1" dirty="0" smtClean="0"/>
              <a:t>SMEs), Materials </a:t>
            </a:r>
            <a:r>
              <a:rPr lang="en-US" sz="2000" b="1" i="1" dirty="0"/>
              <a:t>Acceleration Platforms (MAPs), and conventional academic research laboratories</a:t>
            </a:r>
            <a:r>
              <a:rPr lang="en-US" sz="2000" dirty="0" smtClean="0"/>
              <a:t>—</a:t>
            </a:r>
          </a:p>
          <a:p>
            <a:r>
              <a:rPr lang="en-US" sz="2000" dirty="0" smtClean="0"/>
              <a:t>each </a:t>
            </a:r>
            <a:r>
              <a:rPr lang="en-US" sz="2000" dirty="0"/>
              <a:t>operating with distinct </a:t>
            </a:r>
            <a:r>
              <a:rPr lang="en-US" sz="2000" dirty="0" smtClean="0"/>
              <a:t>scientific </a:t>
            </a:r>
            <a:r>
              <a:rPr lang="en-US" sz="2000" dirty="0"/>
              <a:t>goals, methodologies, and technological constraints. </a:t>
            </a:r>
            <a:endParaRPr lang="en-US" sz="2000" dirty="0" smtClean="0"/>
          </a:p>
          <a:p>
            <a:r>
              <a:rPr lang="en-US" sz="2000" dirty="0" smtClean="0"/>
              <a:t>Through </a:t>
            </a:r>
            <a:r>
              <a:rPr lang="en-US" sz="2000" b="1" i="1" dirty="0"/>
              <a:t>presentations followed by a round table discussion</a:t>
            </a:r>
            <a:r>
              <a:rPr lang="en-US" sz="2000" dirty="0"/>
              <a:t>, </a:t>
            </a:r>
            <a:r>
              <a:rPr lang="en-US" sz="2000" dirty="0" smtClean="0"/>
              <a:t>the </a:t>
            </a:r>
            <a:r>
              <a:rPr lang="en-US" sz="2000" dirty="0"/>
              <a:t>session will explore how these sectors </a:t>
            </a:r>
            <a:endParaRPr lang="en-US" sz="2000" dirty="0" smtClean="0"/>
          </a:p>
          <a:p>
            <a:r>
              <a:rPr lang="en-US" sz="2000" dirty="0" smtClean="0"/>
              <a:t>approach </a:t>
            </a:r>
            <a:r>
              <a:rPr lang="en-US" sz="2000" dirty="0"/>
              <a:t>device development, the major challenges they encounter, and how </a:t>
            </a:r>
            <a:r>
              <a:rPr lang="en-US" sz="2000" dirty="0" smtClean="0"/>
              <a:t>we </a:t>
            </a:r>
            <a:r>
              <a:rPr lang="en-US" sz="2000" dirty="0"/>
              <a:t>establish collaborative </a:t>
            </a:r>
            <a:endParaRPr lang="en-US" sz="2000" dirty="0" smtClean="0"/>
          </a:p>
          <a:p>
            <a:r>
              <a:rPr lang="en-US" sz="2000" dirty="0" smtClean="0"/>
              <a:t>frameworks </a:t>
            </a:r>
            <a:r>
              <a:rPr lang="en-US" sz="2000" dirty="0"/>
              <a:t>by leveraging complementary strengths and building a technology pipeline for </a:t>
            </a:r>
            <a:r>
              <a:rPr lang="en-US" sz="2000" dirty="0" smtClean="0"/>
              <a:t>enabling </a:t>
            </a:r>
            <a:r>
              <a:rPr lang="en-US" sz="2000" dirty="0"/>
              <a:t>more </a:t>
            </a:r>
            <a:endParaRPr lang="en-US" sz="2000" dirty="0" smtClean="0"/>
          </a:p>
          <a:p>
            <a:r>
              <a:rPr lang="en-US" sz="2000" dirty="0" smtClean="0"/>
              <a:t>efficient </a:t>
            </a:r>
            <a:r>
              <a:rPr lang="en-US" sz="2000" dirty="0"/>
              <a:t>and accelerated development of energy solutions. </a:t>
            </a:r>
          </a:p>
          <a:p>
            <a:endParaRPr lang="en-US" dirty="0" smtClean="0"/>
          </a:p>
          <a:p>
            <a:r>
              <a:rPr lang="en-US" dirty="0" smtClean="0"/>
              <a:t>Attendance </a:t>
            </a:r>
            <a:r>
              <a:rPr lang="en-US" dirty="0"/>
              <a:t>is free but requires prior registration due to limited seating.</a:t>
            </a:r>
          </a:p>
          <a:p>
            <a:endParaRPr lang="en-US" dirty="0" smtClean="0"/>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52215"/>
            <a:ext cx="1794856" cy="1211529"/>
          </a:xfrm>
          <a:prstGeom prst="rect">
            <a:avLst/>
          </a:prstGeom>
        </p:spPr>
      </p:pic>
    </p:spTree>
    <p:extLst>
      <p:ext uri="{BB962C8B-B14F-4D97-AF65-F5344CB8AC3E}">
        <p14:creationId xmlns:p14="http://schemas.microsoft.com/office/powerpoint/2010/main" val="27291205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DD46233-C987-4B7E-ACC3-3D095E11E050}" type="datetime1">
              <a:rPr lang="en-US" smtClean="0"/>
              <a:t>6/17/2025</a:t>
            </a:fld>
            <a:endParaRPr lang="en-US" dirty="0"/>
          </a:p>
        </p:txBody>
      </p:sp>
      <p:sp>
        <p:nvSpPr>
          <p:cNvPr id="4" name="Espace réservé du pied de page 3"/>
          <p:cNvSpPr>
            <a:spLocks noGrp="1"/>
          </p:cNvSpPr>
          <p:nvPr>
            <p:ph type="ftr" sz="quarter" idx="11"/>
          </p:nvPr>
        </p:nvSpPr>
        <p:spPr/>
        <p:txBody>
          <a:bodyPr/>
          <a:lstStyle/>
          <a:p>
            <a:r>
              <a:rPr lang="en-US" smtClean="0"/>
              <a:t>EU-MACE CG update meeting GP2 - 5</a:t>
            </a:r>
            <a:endParaRPr lang="en-US" dirty="0"/>
          </a:p>
        </p:txBody>
      </p:sp>
      <p:sp>
        <p:nvSpPr>
          <p:cNvPr id="5" name="Espace réservé du numéro de diapositive 4"/>
          <p:cNvSpPr>
            <a:spLocks noGrp="1"/>
          </p:cNvSpPr>
          <p:nvPr>
            <p:ph type="sldNum" sz="quarter" idx="12"/>
          </p:nvPr>
        </p:nvSpPr>
        <p:spPr/>
        <p:txBody>
          <a:bodyPr/>
          <a:lstStyle/>
          <a:p>
            <a:fld id="{F91729D4-A164-47A3-830D-E792BCE699E4}" type="slidenum">
              <a:rPr lang="en-US" smtClean="0"/>
              <a:t>14</a:t>
            </a:fld>
            <a:endParaRPr lang="en-US" dirty="0"/>
          </a:p>
        </p:txBody>
      </p:sp>
      <p:sp>
        <p:nvSpPr>
          <p:cNvPr id="6" name="Rectangle 5"/>
          <p:cNvSpPr/>
          <p:nvPr/>
        </p:nvSpPr>
        <p:spPr>
          <a:xfrm>
            <a:off x="714375" y="226665"/>
            <a:ext cx="11134725" cy="6063198"/>
          </a:xfrm>
          <a:prstGeom prst="rect">
            <a:avLst/>
          </a:prstGeom>
        </p:spPr>
        <p:txBody>
          <a:bodyPr wrap="square">
            <a:spAutoFit/>
          </a:bodyPr>
          <a:lstStyle/>
          <a:p>
            <a:r>
              <a:rPr lang="en-US" sz="2800" b="1" u="sng" dirty="0"/>
              <a:t>Invited Speakers:</a:t>
            </a:r>
          </a:p>
          <a:p>
            <a:endParaRPr lang="en-US" dirty="0"/>
          </a:p>
          <a:p>
            <a:r>
              <a:rPr lang="fr-FR" dirty="0" err="1" smtClean="0"/>
              <a:t>From</a:t>
            </a:r>
            <a:r>
              <a:rPr lang="fr-FR" dirty="0" smtClean="0"/>
              <a:t> SME:</a:t>
            </a:r>
            <a:endParaRPr lang="en-US" dirty="0"/>
          </a:p>
          <a:p>
            <a:r>
              <a:rPr lang="en-US" b="1" dirty="0"/>
              <a:t>Dr. </a:t>
            </a:r>
            <a:r>
              <a:rPr lang="en-US" b="1" dirty="0" err="1"/>
              <a:t>Eleni-Chrysanthi</a:t>
            </a:r>
            <a:r>
              <a:rPr lang="en-US" b="1" dirty="0"/>
              <a:t> Stefanaki (Research </a:t>
            </a:r>
            <a:r>
              <a:rPr lang="en-US" b="1" dirty="0" smtClean="0"/>
              <a:t>Scientist) </a:t>
            </a:r>
            <a:r>
              <a:rPr lang="en-US" dirty="0" smtClean="0"/>
              <a:t>R&amp;D </a:t>
            </a:r>
            <a:r>
              <a:rPr lang="en-US" dirty="0"/>
              <a:t>Department, </a:t>
            </a:r>
            <a:r>
              <a:rPr lang="en-US" b="1" dirty="0"/>
              <a:t>European Thermodynamics Limited (UK)</a:t>
            </a:r>
          </a:p>
          <a:p>
            <a:r>
              <a:rPr lang="en-US" dirty="0" smtClean="0"/>
              <a:t>Title</a:t>
            </a:r>
            <a:r>
              <a:rPr lang="en-US" dirty="0"/>
              <a:t>: </a:t>
            </a:r>
            <a:r>
              <a:rPr lang="en-US" u="sng" dirty="0"/>
              <a:t>Bridging Innovation and Application: From Advanced Materials to Scalable Product Design</a:t>
            </a:r>
          </a:p>
          <a:p>
            <a:r>
              <a:rPr lang="en-US" b="1" dirty="0" smtClean="0"/>
              <a:t>Dr</a:t>
            </a:r>
            <a:r>
              <a:rPr lang="en-US" b="1" dirty="0"/>
              <a:t>. Matteo </a:t>
            </a:r>
            <a:r>
              <a:rPr lang="en-US" b="1" dirty="0" err="1"/>
              <a:t>Alberghini</a:t>
            </a:r>
            <a:r>
              <a:rPr lang="en-US" b="1" dirty="0"/>
              <a:t> , </a:t>
            </a:r>
            <a:r>
              <a:rPr lang="en-US" dirty="0"/>
              <a:t>PhD (Multi-physics modelling </a:t>
            </a:r>
            <a:r>
              <a:rPr lang="en-US" dirty="0" err="1" smtClean="0"/>
              <a:t>Eengineer</a:t>
            </a:r>
            <a:r>
              <a:rPr lang="en-US" dirty="0" smtClean="0"/>
              <a:t>), </a:t>
            </a:r>
            <a:r>
              <a:rPr lang="en-US" b="1" dirty="0" smtClean="0"/>
              <a:t>Gemmate Technologies (IT)</a:t>
            </a:r>
            <a:endParaRPr lang="en-US" b="1" dirty="0"/>
          </a:p>
          <a:p>
            <a:r>
              <a:rPr lang="en-US" dirty="0" smtClean="0"/>
              <a:t>Title</a:t>
            </a:r>
            <a:r>
              <a:rPr lang="en-US" dirty="0"/>
              <a:t>: </a:t>
            </a:r>
            <a:r>
              <a:rPr lang="en-US" u="sng" dirty="0"/>
              <a:t>Enabling the design and integration of advanced energy materials: an innovative battery pack case study</a:t>
            </a:r>
          </a:p>
          <a:p>
            <a:r>
              <a:rPr lang="en-US" dirty="0" smtClean="0"/>
              <a:t> </a:t>
            </a:r>
            <a:endParaRPr lang="en-US" dirty="0"/>
          </a:p>
          <a:p>
            <a:r>
              <a:rPr lang="en-US" dirty="0" smtClean="0"/>
              <a:t>From MAP:</a:t>
            </a:r>
          </a:p>
          <a:p>
            <a:r>
              <a:rPr lang="en-US" b="1" dirty="0" err="1" smtClean="0"/>
              <a:t>Bojing</a:t>
            </a:r>
            <a:r>
              <a:rPr lang="en-US" b="1" dirty="0" smtClean="0"/>
              <a:t> Zhang </a:t>
            </a:r>
            <a:r>
              <a:rPr lang="en-US" dirty="0" smtClean="0"/>
              <a:t>(PhD candidate) Munich </a:t>
            </a:r>
            <a:r>
              <a:rPr lang="en-US" dirty="0"/>
              <a:t>Institute for Robotic and Machine </a:t>
            </a:r>
            <a:r>
              <a:rPr lang="en-US" dirty="0" smtClean="0"/>
              <a:t>Intelligence, </a:t>
            </a:r>
            <a:r>
              <a:rPr lang="en-US" b="1" dirty="0" smtClean="0"/>
              <a:t>TUM (DE)</a:t>
            </a:r>
            <a:endParaRPr lang="en-US" b="1" dirty="0"/>
          </a:p>
          <a:p>
            <a:r>
              <a:rPr lang="en-US" dirty="0" smtClean="0"/>
              <a:t>Title</a:t>
            </a:r>
            <a:r>
              <a:rPr lang="en-US" dirty="0"/>
              <a:t>: </a:t>
            </a:r>
            <a:r>
              <a:rPr lang="en-US" dirty="0" smtClean="0"/>
              <a:t>TBA – high throughput production of coin-cell batteries via MAP</a:t>
            </a:r>
            <a:endParaRPr lang="en-US" dirty="0"/>
          </a:p>
          <a:p>
            <a:endParaRPr lang="en-US" dirty="0" smtClean="0"/>
          </a:p>
          <a:p>
            <a:r>
              <a:rPr lang="en-US" b="1" dirty="0" smtClean="0"/>
              <a:t>Dr</a:t>
            </a:r>
            <a:r>
              <a:rPr lang="en-US" b="1" dirty="0"/>
              <a:t>. Maciej Haranczyk </a:t>
            </a:r>
            <a:r>
              <a:rPr lang="en-US" b="1" dirty="0" smtClean="0"/>
              <a:t>&amp; </a:t>
            </a:r>
            <a:r>
              <a:rPr lang="en-US" b="1" dirty="0"/>
              <a:t>Dr. </a:t>
            </a:r>
            <a:r>
              <a:rPr lang="en-US" b="1" dirty="0" err="1"/>
              <a:t>Chirstina</a:t>
            </a:r>
            <a:r>
              <a:rPr lang="en-US" b="1" dirty="0"/>
              <a:t> </a:t>
            </a:r>
            <a:r>
              <a:rPr lang="en-US" b="1" dirty="0" smtClean="0"/>
              <a:t>Schenk, IMDEA </a:t>
            </a:r>
            <a:r>
              <a:rPr lang="en-US" b="1" dirty="0"/>
              <a:t>Materials </a:t>
            </a:r>
            <a:r>
              <a:rPr lang="en-US" b="1" dirty="0" smtClean="0"/>
              <a:t>Institute (SP)</a:t>
            </a:r>
          </a:p>
          <a:p>
            <a:r>
              <a:rPr lang="fr-FR" dirty="0" err="1" smtClean="0"/>
              <a:t>Title</a:t>
            </a:r>
            <a:r>
              <a:rPr lang="fr-FR" dirty="0" smtClean="0"/>
              <a:t>: TBA – additive </a:t>
            </a:r>
            <a:r>
              <a:rPr lang="fr-FR" dirty="0" err="1" smtClean="0"/>
              <a:t>manufacturing</a:t>
            </a:r>
            <a:r>
              <a:rPr lang="fr-FR" dirty="0" smtClean="0"/>
              <a:t> of </a:t>
            </a:r>
            <a:r>
              <a:rPr lang="fr-FR" dirty="0" err="1" smtClean="0"/>
              <a:t>battery</a:t>
            </a:r>
            <a:r>
              <a:rPr lang="fr-FR" dirty="0" smtClean="0"/>
              <a:t> packs/new MAP </a:t>
            </a:r>
            <a:r>
              <a:rPr lang="fr-FR" dirty="0" err="1" smtClean="0"/>
              <a:t>project</a:t>
            </a:r>
            <a:r>
              <a:rPr lang="fr-FR" dirty="0" smtClean="0"/>
              <a:t> for </a:t>
            </a:r>
            <a:r>
              <a:rPr lang="fr-FR" dirty="0" err="1" smtClean="0"/>
              <a:t>thermoelectric</a:t>
            </a:r>
            <a:r>
              <a:rPr lang="fr-FR" dirty="0" smtClean="0"/>
              <a:t> modules</a:t>
            </a:r>
            <a:endParaRPr lang="en-US" dirty="0"/>
          </a:p>
          <a:p>
            <a:endParaRPr lang="en-US" dirty="0" smtClean="0"/>
          </a:p>
          <a:p>
            <a:r>
              <a:rPr lang="en-US" dirty="0" smtClean="0"/>
              <a:t>From conventional lab: </a:t>
            </a:r>
          </a:p>
          <a:p>
            <a:r>
              <a:rPr lang="en-US" b="1" dirty="0" smtClean="0"/>
              <a:t>Dr</a:t>
            </a:r>
            <a:r>
              <a:rPr lang="en-US" b="1" dirty="0"/>
              <a:t>. Panagiotis </a:t>
            </a:r>
            <a:r>
              <a:rPr lang="en-US" b="1" dirty="0" err="1" smtClean="0"/>
              <a:t>Ioannou</a:t>
            </a:r>
            <a:r>
              <a:rPr lang="en-US" dirty="0" smtClean="0"/>
              <a:t>, </a:t>
            </a:r>
            <a:r>
              <a:rPr lang="en-US" b="1" dirty="0"/>
              <a:t>University of Cyprus </a:t>
            </a:r>
            <a:r>
              <a:rPr lang="en-US" b="1" dirty="0" smtClean="0"/>
              <a:t>(CY)</a:t>
            </a:r>
            <a:endParaRPr lang="en-US" b="1" dirty="0"/>
          </a:p>
          <a:p>
            <a:r>
              <a:rPr lang="en-US" dirty="0" smtClean="0"/>
              <a:t>Title: TBA – thermoelectric modules </a:t>
            </a:r>
            <a:endParaRPr lang="en-US" dirty="0"/>
          </a:p>
          <a:p>
            <a:endParaRPr lang="fr-FR" dirty="0" smtClean="0"/>
          </a:p>
          <a:p>
            <a:r>
              <a:rPr lang="fr-FR" b="1" dirty="0" smtClean="0"/>
              <a:t>Dr. </a:t>
            </a:r>
            <a:r>
              <a:rPr lang="fr-FR" b="1" dirty="0" err="1" smtClean="0"/>
              <a:t>Vitto</a:t>
            </a:r>
            <a:r>
              <a:rPr lang="fr-FR" b="1" dirty="0" smtClean="0"/>
              <a:t> XXXX? University of </a:t>
            </a:r>
            <a:r>
              <a:rPr lang="fr-FR" b="1" dirty="0" err="1" smtClean="0"/>
              <a:t>Padova</a:t>
            </a:r>
            <a:r>
              <a:rPr lang="fr-FR" b="1" dirty="0" smtClean="0"/>
              <a:t> – to </a:t>
            </a:r>
            <a:r>
              <a:rPr lang="fr-FR" b="1" dirty="0" err="1" smtClean="0"/>
              <a:t>be</a:t>
            </a:r>
            <a:r>
              <a:rPr lang="fr-FR" b="1" dirty="0" smtClean="0"/>
              <a:t> </a:t>
            </a:r>
            <a:r>
              <a:rPr lang="fr-FR" b="1" dirty="0" err="1" smtClean="0"/>
              <a:t>confirmed</a:t>
            </a:r>
            <a:r>
              <a:rPr lang="fr-FR" b="1" dirty="0" smtClean="0"/>
              <a:t>!</a:t>
            </a:r>
          </a:p>
          <a:p>
            <a:r>
              <a:rPr lang="fr-FR" dirty="0" err="1" smtClean="0"/>
              <a:t>Title</a:t>
            </a:r>
            <a:r>
              <a:rPr lang="fr-FR" dirty="0" smtClean="0"/>
              <a:t>: TBA – </a:t>
            </a:r>
            <a:r>
              <a:rPr lang="fr-FR" dirty="0" err="1" smtClean="0"/>
              <a:t>solid</a:t>
            </a:r>
            <a:r>
              <a:rPr lang="fr-FR" dirty="0" smtClean="0"/>
              <a:t> Li or Na </a:t>
            </a:r>
            <a:r>
              <a:rPr lang="fr-FR" dirty="0" err="1" smtClean="0"/>
              <a:t>battery</a:t>
            </a:r>
            <a:r>
              <a:rPr lang="fr-FR" dirty="0" smtClean="0"/>
              <a:t> prototypes</a:t>
            </a:r>
            <a:endParaRPr lang="en-US" dirty="0"/>
          </a:p>
        </p:txBody>
      </p:sp>
    </p:spTree>
    <p:extLst>
      <p:ext uri="{BB962C8B-B14F-4D97-AF65-F5344CB8AC3E}">
        <p14:creationId xmlns:p14="http://schemas.microsoft.com/office/powerpoint/2010/main" val="31025094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32416A3-39EF-4CBE-943D-C79C22FDDC46}"/>
              </a:ext>
            </a:extLst>
          </p:cNvPr>
          <p:cNvSpPr>
            <a:spLocks noGrp="1"/>
          </p:cNvSpPr>
          <p:nvPr>
            <p:ph type="title"/>
          </p:nvPr>
        </p:nvSpPr>
        <p:spPr>
          <a:xfrm>
            <a:off x="838200" y="649956"/>
            <a:ext cx="10515600" cy="726137"/>
          </a:xfrm>
        </p:spPr>
        <p:txBody>
          <a:bodyPr/>
          <a:lstStyle/>
          <a:p>
            <a:r>
              <a:rPr lang="en-US" sz="2800" dirty="0" smtClean="0"/>
              <a:t>Afternoon : EU-MACE session (Legacy Lab &amp; WG3)</a:t>
            </a:r>
            <a:endParaRPr lang="en-US" sz="2800" dirty="0"/>
          </a:p>
        </p:txBody>
      </p:sp>
      <p:sp>
        <p:nvSpPr>
          <p:cNvPr id="6" name="Espace réservé du pied de page 5"/>
          <p:cNvSpPr>
            <a:spLocks noGrp="1"/>
          </p:cNvSpPr>
          <p:nvPr>
            <p:ph type="ftr" sz="quarter" idx="11"/>
          </p:nvPr>
        </p:nvSpPr>
        <p:spPr/>
        <p:txBody>
          <a:bodyPr/>
          <a:lstStyle/>
          <a:p>
            <a:r>
              <a:rPr lang="en-US" smtClean="0"/>
              <a:t>EU-MACE CG update meeting GP2 - 5</a:t>
            </a:r>
            <a:endParaRPr lang="en-US" dirty="0"/>
          </a:p>
        </p:txBody>
      </p:sp>
      <p:sp>
        <p:nvSpPr>
          <p:cNvPr id="7" name="Espace réservé du numéro de diapositive 6"/>
          <p:cNvSpPr>
            <a:spLocks noGrp="1"/>
          </p:cNvSpPr>
          <p:nvPr>
            <p:ph type="sldNum" sz="quarter" idx="12"/>
          </p:nvPr>
        </p:nvSpPr>
        <p:spPr/>
        <p:txBody>
          <a:bodyPr/>
          <a:lstStyle/>
          <a:p>
            <a:fld id="{F91729D4-A164-47A3-830D-E792BCE699E4}" type="slidenum">
              <a:rPr lang="en-US" smtClean="0"/>
              <a:t>15</a:t>
            </a:fld>
            <a:endParaRPr lang="en-US" dirty="0"/>
          </a:p>
        </p:txBody>
      </p:sp>
      <p:sp>
        <p:nvSpPr>
          <p:cNvPr id="8" name="Espace réservé de la date 7"/>
          <p:cNvSpPr>
            <a:spLocks noGrp="1"/>
          </p:cNvSpPr>
          <p:nvPr>
            <p:ph type="dt" sz="half" idx="10"/>
          </p:nvPr>
        </p:nvSpPr>
        <p:spPr/>
        <p:txBody>
          <a:bodyPr/>
          <a:lstStyle/>
          <a:p>
            <a:fld id="{3EB299C0-EE44-44A3-84FD-1A616A5A77B4}" type="datetime1">
              <a:rPr lang="en-US" smtClean="0"/>
              <a:t>6/17/2025</a:t>
            </a:fld>
            <a:endParaRPr lang="en-US" dirty="0"/>
          </a:p>
        </p:txBody>
      </p:sp>
      <p:sp>
        <p:nvSpPr>
          <p:cNvPr id="2" name="Rectangle 1"/>
          <p:cNvSpPr/>
          <p:nvPr/>
        </p:nvSpPr>
        <p:spPr>
          <a:xfrm>
            <a:off x="702364" y="1597031"/>
            <a:ext cx="10846905" cy="3970318"/>
          </a:xfrm>
          <a:prstGeom prst="rect">
            <a:avLst/>
          </a:prstGeom>
        </p:spPr>
        <p:txBody>
          <a:bodyPr wrap="square">
            <a:spAutoFit/>
          </a:bodyPr>
          <a:lstStyle/>
          <a:p>
            <a:r>
              <a:rPr lang="en-US" u="sng" dirty="0" smtClean="0"/>
              <a:t>Legacy labs</a:t>
            </a:r>
            <a:r>
              <a:rPr lang="en-US" dirty="0" smtClean="0"/>
              <a:t>: The </a:t>
            </a:r>
            <a:r>
              <a:rPr lang="en-US" dirty="0"/>
              <a:t>session aims to explore the possibilities for the </a:t>
            </a:r>
            <a:r>
              <a:rPr lang="en-US" b="1" dirty="0"/>
              <a:t>integration of conventional research laboratories into Materials Acceleration Platforms (MAPs) </a:t>
            </a:r>
            <a:r>
              <a:rPr lang="en-US" dirty="0"/>
              <a:t>using intelligent workflows and establishment of data pipelines. Discussions will address current challenges, exchange best practices, and identify collaborative opportunities to enhance the adoption of advanced digital methodologies, promoting efficient, innovative, and sustainable materials science</a:t>
            </a:r>
            <a:r>
              <a:rPr lang="en-US" dirty="0" smtClean="0"/>
              <a:t>.  </a:t>
            </a:r>
            <a:r>
              <a:rPr lang="en-US" b="1" i="1" dirty="0" smtClean="0">
                <a:solidFill>
                  <a:srgbClr val="7030A0"/>
                </a:solidFill>
              </a:rPr>
              <a:t>Legacy-lab partnerships will present their </a:t>
            </a:r>
            <a:r>
              <a:rPr lang="en-US" b="1" i="1" dirty="0" err="1" smtClean="0">
                <a:solidFill>
                  <a:srgbClr val="7030A0"/>
                </a:solidFill>
              </a:rPr>
              <a:t>collab</a:t>
            </a:r>
            <a:r>
              <a:rPr lang="en-US" b="1" i="1" dirty="0" smtClean="0">
                <a:solidFill>
                  <a:srgbClr val="7030A0"/>
                </a:solidFill>
              </a:rPr>
              <a:t> progress</a:t>
            </a:r>
          </a:p>
          <a:p>
            <a:endParaRPr lang="en-US" dirty="0"/>
          </a:p>
          <a:p>
            <a:r>
              <a:rPr lang="en-US" u="sng" dirty="0" smtClean="0"/>
              <a:t>TDM: </a:t>
            </a:r>
            <a:r>
              <a:rPr lang="en-US" dirty="0" smtClean="0"/>
              <a:t>We </a:t>
            </a:r>
            <a:r>
              <a:rPr lang="en-US" dirty="0"/>
              <a:t>will also present novel technology management concepts to identify R&amp;D gaps in new materials development that could potentially addressed by modern self-driving lab or combination of self-driving and legacy labs. With a top-down approach in mind (market and application attributes to materials properties and integration readiness) a </a:t>
            </a:r>
            <a:r>
              <a:rPr lang="en-US" b="1" dirty="0"/>
              <a:t>technology development matrix (TDM) was developed to identify the market opportunities of three new material classes across 6 use cases</a:t>
            </a:r>
            <a:r>
              <a:rPr lang="en-US" dirty="0"/>
              <a:t>. TDM is a form of technology management framework that can help technologists identify the technical R&amp;D gaps and target suitable market opportunities for adopting the new technologies.  As an integral part of WG3, we </a:t>
            </a:r>
            <a:r>
              <a:rPr lang="en-US" b="1" i="1" dirty="0">
                <a:solidFill>
                  <a:srgbClr val="7030A0"/>
                </a:solidFill>
              </a:rPr>
              <a:t>report on status of the TDM, gathered data and open technical reports to disseminate as part of WG3 output</a:t>
            </a:r>
            <a:r>
              <a:rPr lang="en-US" dirty="0" smtClean="0"/>
              <a:t>.</a:t>
            </a:r>
            <a:endParaRPr lang="en-US" dirty="0"/>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52215"/>
            <a:ext cx="1794856" cy="1211529"/>
          </a:xfrm>
          <a:prstGeom prst="rect">
            <a:avLst/>
          </a:prstGeom>
        </p:spPr>
      </p:pic>
    </p:spTree>
    <p:extLst>
      <p:ext uri="{BB962C8B-B14F-4D97-AF65-F5344CB8AC3E}">
        <p14:creationId xmlns:p14="http://schemas.microsoft.com/office/powerpoint/2010/main" val="22991156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32416A3-39EF-4CBE-943D-C79C22FDDC46}"/>
              </a:ext>
            </a:extLst>
          </p:cNvPr>
          <p:cNvSpPr>
            <a:spLocks noGrp="1"/>
          </p:cNvSpPr>
          <p:nvPr>
            <p:ph type="title"/>
          </p:nvPr>
        </p:nvSpPr>
        <p:spPr>
          <a:xfrm>
            <a:off x="838200" y="649956"/>
            <a:ext cx="10515600" cy="726137"/>
          </a:xfrm>
        </p:spPr>
        <p:txBody>
          <a:bodyPr/>
          <a:lstStyle/>
          <a:p>
            <a:r>
              <a:rPr lang="en-US" sz="2800" dirty="0" smtClean="0"/>
              <a:t>EUROMAT 2025</a:t>
            </a:r>
            <a:endParaRPr lang="en-US" sz="2800" dirty="0"/>
          </a:p>
        </p:txBody>
      </p:sp>
      <p:sp>
        <p:nvSpPr>
          <p:cNvPr id="6" name="Espace réservé du pied de page 5"/>
          <p:cNvSpPr>
            <a:spLocks noGrp="1"/>
          </p:cNvSpPr>
          <p:nvPr>
            <p:ph type="ftr" sz="quarter" idx="11"/>
          </p:nvPr>
        </p:nvSpPr>
        <p:spPr/>
        <p:txBody>
          <a:bodyPr/>
          <a:lstStyle/>
          <a:p>
            <a:r>
              <a:rPr lang="en-US" smtClean="0"/>
              <a:t>EU-MACE CG update meeting GP2 - 5</a:t>
            </a:r>
            <a:endParaRPr lang="en-US" dirty="0"/>
          </a:p>
        </p:txBody>
      </p:sp>
      <p:sp>
        <p:nvSpPr>
          <p:cNvPr id="7" name="Espace réservé du numéro de diapositive 6"/>
          <p:cNvSpPr>
            <a:spLocks noGrp="1"/>
          </p:cNvSpPr>
          <p:nvPr>
            <p:ph type="sldNum" sz="quarter" idx="12"/>
          </p:nvPr>
        </p:nvSpPr>
        <p:spPr/>
        <p:txBody>
          <a:bodyPr/>
          <a:lstStyle/>
          <a:p>
            <a:fld id="{F91729D4-A164-47A3-830D-E792BCE699E4}" type="slidenum">
              <a:rPr lang="en-US" smtClean="0"/>
              <a:t>16</a:t>
            </a:fld>
            <a:endParaRPr lang="en-US" dirty="0"/>
          </a:p>
        </p:txBody>
      </p:sp>
      <p:sp>
        <p:nvSpPr>
          <p:cNvPr id="8" name="Espace réservé de la date 7"/>
          <p:cNvSpPr>
            <a:spLocks noGrp="1"/>
          </p:cNvSpPr>
          <p:nvPr>
            <p:ph type="dt" sz="half" idx="10"/>
          </p:nvPr>
        </p:nvSpPr>
        <p:spPr/>
        <p:txBody>
          <a:bodyPr/>
          <a:lstStyle/>
          <a:p>
            <a:fld id="{67B5E36B-58E5-4852-8580-A033F70C8184}" type="datetime1">
              <a:rPr lang="en-US" smtClean="0"/>
              <a:t>6/17/2025</a:t>
            </a:fld>
            <a:endParaRPr lang="en-US" dirty="0"/>
          </a:p>
        </p:txBody>
      </p:sp>
      <p:sp>
        <p:nvSpPr>
          <p:cNvPr id="3" name="ZoneTexte 2"/>
          <p:cNvSpPr txBox="1"/>
          <p:nvPr/>
        </p:nvSpPr>
        <p:spPr>
          <a:xfrm>
            <a:off x="237162" y="1461283"/>
            <a:ext cx="2085507" cy="400110"/>
          </a:xfrm>
          <a:prstGeom prst="rect">
            <a:avLst/>
          </a:prstGeom>
          <a:noFill/>
        </p:spPr>
        <p:txBody>
          <a:bodyPr wrap="none" rtlCol="0">
            <a:spAutoFit/>
          </a:bodyPr>
          <a:lstStyle/>
          <a:p>
            <a:r>
              <a:rPr lang="fr-FR" sz="2000" b="1" u="sng" dirty="0" err="1" smtClean="0"/>
              <a:t>Organization</a:t>
            </a:r>
            <a:r>
              <a:rPr lang="fr-FR" sz="2000" b="1" u="sng" dirty="0" smtClean="0"/>
              <a:t>, etc.</a:t>
            </a:r>
            <a:endParaRPr lang="en-US" sz="2000" b="1" u="sng" dirty="0"/>
          </a:p>
        </p:txBody>
      </p:sp>
      <p:sp>
        <p:nvSpPr>
          <p:cNvPr id="9" name="ZoneTexte 8"/>
          <p:cNvSpPr txBox="1"/>
          <p:nvPr/>
        </p:nvSpPr>
        <p:spPr>
          <a:xfrm>
            <a:off x="643902" y="1976269"/>
            <a:ext cx="10955622" cy="3785652"/>
          </a:xfrm>
          <a:prstGeom prst="rect">
            <a:avLst/>
          </a:prstGeom>
          <a:noFill/>
        </p:spPr>
        <p:txBody>
          <a:bodyPr wrap="square" rtlCol="0">
            <a:spAutoFit/>
          </a:bodyPr>
          <a:lstStyle/>
          <a:p>
            <a:pPr marL="285750" indent="-285750">
              <a:buFont typeface="Arial" panose="020B0604020202020204" pitchFamily="34" charset="0"/>
              <a:buChar char="•"/>
            </a:pPr>
            <a:r>
              <a:rPr lang="fr-FR" sz="2000" b="1" dirty="0" smtClean="0"/>
              <a:t>50 </a:t>
            </a:r>
            <a:r>
              <a:rPr lang="fr-FR" sz="2000" b="1" dirty="0" err="1" smtClean="0"/>
              <a:t>attendees</a:t>
            </a:r>
            <a:r>
              <a:rPr lang="fr-FR" sz="2000" b="1" dirty="0" smtClean="0"/>
              <a:t> (in-</a:t>
            </a:r>
            <a:r>
              <a:rPr lang="fr-FR" sz="2000" b="1" dirty="0" err="1" smtClean="0"/>
              <a:t>person</a:t>
            </a:r>
            <a:r>
              <a:rPr lang="fr-FR" sz="2000" b="1" dirty="0" smtClean="0"/>
              <a:t>) + 30 (online)</a:t>
            </a:r>
          </a:p>
          <a:p>
            <a:pPr marL="742950" lvl="1" indent="-285750">
              <a:buFont typeface="Arial" panose="020B0604020202020204" pitchFamily="34" charset="0"/>
              <a:buChar char="•"/>
            </a:pPr>
            <a:r>
              <a:rPr lang="fr-FR" sz="2000" b="1" dirty="0" err="1" smtClean="0"/>
              <a:t>Invited</a:t>
            </a:r>
            <a:r>
              <a:rPr lang="fr-FR" sz="2000" b="1" dirty="0" smtClean="0"/>
              <a:t> </a:t>
            </a:r>
            <a:r>
              <a:rPr lang="fr-FR" sz="2000" b="1" dirty="0" err="1" smtClean="0"/>
              <a:t>attendees</a:t>
            </a:r>
            <a:r>
              <a:rPr lang="fr-FR" sz="2000" b="1" dirty="0" smtClean="0"/>
              <a:t>, CG </a:t>
            </a:r>
            <a:r>
              <a:rPr lang="fr-FR" sz="2000" b="1" dirty="0" err="1" smtClean="0"/>
              <a:t>recipients</a:t>
            </a:r>
            <a:r>
              <a:rPr lang="fr-FR" sz="2000" b="1" dirty="0" smtClean="0"/>
              <a:t> and public</a:t>
            </a:r>
          </a:p>
          <a:p>
            <a:pPr marL="285750" indent="-285750">
              <a:buFont typeface="Arial" panose="020B0604020202020204" pitchFamily="34" charset="0"/>
              <a:buChar char="•"/>
            </a:pPr>
            <a:r>
              <a:rPr lang="fr-FR" sz="2000" b="1" dirty="0" err="1" smtClean="0"/>
              <a:t>September</a:t>
            </a:r>
            <a:r>
              <a:rPr lang="fr-FR" sz="2000" b="1" dirty="0" smtClean="0"/>
              <a:t> 14, 2025 – full </a:t>
            </a:r>
            <a:r>
              <a:rPr lang="fr-FR" sz="2000" b="1" dirty="0" err="1" smtClean="0"/>
              <a:t>day</a:t>
            </a:r>
            <a:endParaRPr lang="fr-FR" sz="2000" b="1" dirty="0" smtClean="0"/>
          </a:p>
          <a:p>
            <a:endParaRPr lang="fr-FR" sz="2000" b="1" dirty="0" smtClean="0"/>
          </a:p>
          <a:p>
            <a:pPr marL="285750" indent="-285750">
              <a:buFont typeface="Arial" panose="020B0604020202020204" pitchFamily="34" charset="0"/>
              <a:buChar char="•"/>
            </a:pPr>
            <a:r>
              <a:rPr lang="fr-FR" sz="2000" b="1" dirty="0" smtClean="0"/>
              <a:t>Registration </a:t>
            </a:r>
            <a:r>
              <a:rPr lang="fr-FR" sz="2000" b="1" dirty="0" err="1" smtClean="0"/>
              <a:t>is</a:t>
            </a:r>
            <a:r>
              <a:rPr lang="fr-FR" sz="2000" b="1" dirty="0" smtClean="0"/>
              <a:t> </a:t>
            </a:r>
            <a:r>
              <a:rPr lang="fr-FR" sz="2000" b="1" dirty="0" err="1" smtClean="0"/>
              <a:t>independent</a:t>
            </a:r>
            <a:r>
              <a:rPr lang="fr-FR" sz="2000" b="1" dirty="0" smtClean="0"/>
              <a:t> </a:t>
            </a:r>
            <a:r>
              <a:rPr lang="fr-FR" sz="2000" b="1" dirty="0" err="1" smtClean="0"/>
              <a:t>from</a:t>
            </a:r>
            <a:r>
              <a:rPr lang="fr-FR" sz="2000" b="1" dirty="0" smtClean="0"/>
              <a:t> EUROMAT: Link to </a:t>
            </a:r>
            <a:r>
              <a:rPr lang="fr-FR" sz="2000" b="1" dirty="0" err="1" smtClean="0"/>
              <a:t>appear</a:t>
            </a:r>
            <a:r>
              <a:rPr lang="fr-FR" sz="2000" b="1" dirty="0" smtClean="0"/>
              <a:t> </a:t>
            </a:r>
            <a:r>
              <a:rPr lang="fr-FR" sz="2000" b="1" dirty="0" err="1" smtClean="0"/>
              <a:t>this</a:t>
            </a:r>
            <a:r>
              <a:rPr lang="fr-FR" sz="2000" b="1" dirty="0" smtClean="0"/>
              <a:t> </a:t>
            </a:r>
            <a:r>
              <a:rPr lang="fr-FR" sz="2000" b="1" dirty="0" err="1" smtClean="0"/>
              <a:t>week</a:t>
            </a:r>
            <a:r>
              <a:rPr lang="fr-FR" sz="2000" b="1" dirty="0" smtClean="0"/>
              <a:t>?</a:t>
            </a:r>
          </a:p>
          <a:p>
            <a:pPr marL="285750" indent="-285750">
              <a:buFont typeface="Arial" panose="020B0604020202020204" pitchFamily="34" charset="0"/>
              <a:buChar char="•"/>
            </a:pPr>
            <a:endParaRPr lang="fr-FR" sz="2000" b="1" dirty="0"/>
          </a:p>
          <a:p>
            <a:pPr marL="285750" indent="-285750">
              <a:buFont typeface="Arial" panose="020B0604020202020204" pitchFamily="34" charset="0"/>
              <a:buChar char="•"/>
            </a:pPr>
            <a:r>
              <a:rPr lang="fr-FR" sz="2000" b="1" dirty="0" smtClean="0">
                <a:solidFill>
                  <a:srgbClr val="FF0000"/>
                </a:solidFill>
              </a:rPr>
              <a:t>Total 20-25 </a:t>
            </a:r>
            <a:r>
              <a:rPr lang="fr-FR" sz="2000" b="1" dirty="0" err="1" smtClean="0">
                <a:solidFill>
                  <a:srgbClr val="FF0000"/>
                </a:solidFill>
              </a:rPr>
              <a:t>attendees</a:t>
            </a:r>
            <a:r>
              <a:rPr lang="fr-FR" sz="2000" b="1" dirty="0" smtClean="0">
                <a:solidFill>
                  <a:srgbClr val="FF0000"/>
                </a:solidFill>
              </a:rPr>
              <a:t> possible</a:t>
            </a:r>
          </a:p>
          <a:p>
            <a:pPr marL="742950" lvl="1" indent="-285750">
              <a:buFont typeface="Arial" panose="020B0604020202020204" pitchFamily="34" charset="0"/>
              <a:buChar char="•"/>
            </a:pPr>
            <a:r>
              <a:rPr lang="fr-FR" sz="2000" b="1" dirty="0" smtClean="0">
                <a:solidFill>
                  <a:srgbClr val="FF0000"/>
                </a:solidFill>
              </a:rPr>
              <a:t>7 </a:t>
            </a:r>
            <a:r>
              <a:rPr lang="fr-FR" sz="2000" b="1" dirty="0" err="1" smtClean="0">
                <a:solidFill>
                  <a:srgbClr val="FF0000"/>
                </a:solidFill>
              </a:rPr>
              <a:t>invited</a:t>
            </a:r>
            <a:r>
              <a:rPr lang="fr-FR" sz="2000" b="1" dirty="0" smtClean="0">
                <a:solidFill>
                  <a:srgbClr val="FF0000"/>
                </a:solidFill>
              </a:rPr>
              <a:t> speakers</a:t>
            </a:r>
          </a:p>
          <a:p>
            <a:pPr marL="742950" lvl="1" indent="-285750">
              <a:buFont typeface="Arial" panose="020B0604020202020204" pitchFamily="34" charset="0"/>
              <a:buChar char="•"/>
            </a:pPr>
            <a:r>
              <a:rPr lang="fr-FR" sz="2000" b="1" dirty="0" err="1" smtClean="0">
                <a:solidFill>
                  <a:srgbClr val="FF0000"/>
                </a:solidFill>
              </a:rPr>
              <a:t>Legacy-labs</a:t>
            </a:r>
            <a:r>
              <a:rPr lang="fr-FR" sz="2000" b="1" dirty="0" smtClean="0">
                <a:solidFill>
                  <a:srgbClr val="FF0000"/>
                </a:solidFill>
              </a:rPr>
              <a:t> - 8</a:t>
            </a:r>
          </a:p>
          <a:p>
            <a:pPr marL="742950" lvl="1" indent="-285750">
              <a:buFont typeface="Arial" panose="020B0604020202020204" pitchFamily="34" charset="0"/>
              <a:buChar char="•"/>
            </a:pPr>
            <a:r>
              <a:rPr lang="fr-FR" sz="2000" b="1" dirty="0" smtClean="0">
                <a:solidFill>
                  <a:srgbClr val="FF0000"/>
                </a:solidFill>
              </a:rPr>
              <a:t>TDM (WG3) – 8</a:t>
            </a:r>
            <a:endParaRPr lang="fr-FR" sz="2000" b="1" dirty="0">
              <a:solidFill>
                <a:srgbClr val="FF0000"/>
              </a:solidFill>
            </a:endParaRPr>
          </a:p>
          <a:p>
            <a:pPr marL="285750" indent="-285750">
              <a:buFont typeface="Arial" panose="020B0604020202020204" pitchFamily="34" charset="0"/>
              <a:buChar char="•"/>
            </a:pPr>
            <a:r>
              <a:rPr lang="fr-FR" sz="2000" b="1" dirty="0" err="1" smtClean="0">
                <a:solidFill>
                  <a:srgbClr val="FF0000"/>
                </a:solidFill>
              </a:rPr>
              <a:t>Special</a:t>
            </a:r>
            <a:r>
              <a:rPr lang="fr-FR" sz="2000" b="1" dirty="0" smtClean="0">
                <a:solidFill>
                  <a:srgbClr val="FF0000"/>
                </a:solidFill>
              </a:rPr>
              <a:t> provision for 8 </a:t>
            </a:r>
            <a:r>
              <a:rPr lang="fr-FR" sz="2000" b="1" dirty="0" err="1" smtClean="0">
                <a:solidFill>
                  <a:srgbClr val="FF0000"/>
                </a:solidFill>
              </a:rPr>
              <a:t>YRI’s</a:t>
            </a:r>
            <a:r>
              <a:rPr lang="fr-FR" sz="2000" b="1" dirty="0" smtClean="0">
                <a:solidFill>
                  <a:srgbClr val="FF0000"/>
                </a:solidFill>
              </a:rPr>
              <a:t> + ITC </a:t>
            </a:r>
            <a:r>
              <a:rPr lang="fr-FR" sz="2000" b="1" dirty="0" err="1" smtClean="0">
                <a:solidFill>
                  <a:srgbClr val="FF0000"/>
                </a:solidFill>
              </a:rPr>
              <a:t>conference</a:t>
            </a:r>
            <a:r>
              <a:rPr lang="fr-FR" sz="2000" b="1" dirty="0" smtClean="0">
                <a:solidFill>
                  <a:srgbClr val="FF0000"/>
                </a:solidFill>
              </a:rPr>
              <a:t> </a:t>
            </a:r>
            <a:r>
              <a:rPr lang="fr-FR" sz="2000" b="1" dirty="0" err="1" smtClean="0">
                <a:solidFill>
                  <a:srgbClr val="FF0000"/>
                </a:solidFill>
              </a:rPr>
              <a:t>grants</a:t>
            </a:r>
            <a:r>
              <a:rPr lang="fr-FR" sz="2000" b="1" dirty="0" smtClean="0">
                <a:solidFill>
                  <a:srgbClr val="FF0000"/>
                </a:solidFill>
              </a:rPr>
              <a:t> (max 1800€ </a:t>
            </a:r>
            <a:r>
              <a:rPr lang="fr-FR" sz="2000" b="1" dirty="0" err="1" smtClean="0">
                <a:solidFill>
                  <a:srgbClr val="FF0000"/>
                </a:solidFill>
              </a:rPr>
              <a:t>each</a:t>
            </a:r>
            <a:r>
              <a:rPr lang="fr-FR" sz="2000" b="1" dirty="0" smtClean="0">
                <a:solidFill>
                  <a:srgbClr val="FF0000"/>
                </a:solidFill>
              </a:rPr>
              <a:t>) </a:t>
            </a:r>
            <a:r>
              <a:rPr lang="fr-FR" sz="2000" b="1" dirty="0" err="1" smtClean="0">
                <a:solidFill>
                  <a:srgbClr val="FF0000"/>
                </a:solidFill>
              </a:rPr>
              <a:t>so</a:t>
            </a:r>
            <a:r>
              <a:rPr lang="fr-FR" sz="2000" b="1" dirty="0" smtClean="0">
                <a:solidFill>
                  <a:srgbClr val="FF0000"/>
                </a:solidFill>
              </a:rPr>
              <a:t> far </a:t>
            </a:r>
            <a:r>
              <a:rPr lang="fr-FR" sz="2000" b="1" dirty="0" err="1" smtClean="0">
                <a:solidFill>
                  <a:srgbClr val="FF0000"/>
                </a:solidFill>
              </a:rPr>
              <a:t>given</a:t>
            </a:r>
            <a:r>
              <a:rPr lang="fr-FR" sz="2000" b="1" dirty="0" smtClean="0">
                <a:solidFill>
                  <a:srgbClr val="FF0000"/>
                </a:solidFill>
              </a:rPr>
              <a:t> </a:t>
            </a:r>
            <a:r>
              <a:rPr lang="fr-FR" sz="2000" b="1" dirty="0" smtClean="0">
                <a:solidFill>
                  <a:srgbClr val="FF0000"/>
                </a:solidFill>
                <a:sym typeface="Wingdings" panose="05000000000000000000" pitchFamily="2" charset="2"/>
              </a:rPr>
              <a:t> 2 more possible</a:t>
            </a:r>
            <a:endParaRPr lang="fr-FR" sz="2000" b="1" dirty="0" smtClean="0">
              <a:solidFill>
                <a:srgbClr val="FF0000"/>
              </a:solidFill>
            </a:endParaRPr>
          </a:p>
        </p:txBody>
      </p:sp>
      <p:sp>
        <p:nvSpPr>
          <p:cNvPr id="10" name="ZoneTexte 9"/>
          <p:cNvSpPr txBox="1"/>
          <p:nvPr/>
        </p:nvSpPr>
        <p:spPr>
          <a:xfrm>
            <a:off x="8911976" y="1661338"/>
            <a:ext cx="2822824" cy="2893100"/>
          </a:xfrm>
          <a:prstGeom prst="rect">
            <a:avLst/>
          </a:prstGeom>
          <a:noFill/>
          <a:ln>
            <a:solidFill>
              <a:schemeClr val="tx1"/>
            </a:solidFill>
          </a:ln>
        </p:spPr>
        <p:txBody>
          <a:bodyPr wrap="square" rtlCol="0">
            <a:spAutoFit/>
          </a:bodyPr>
          <a:lstStyle/>
          <a:p>
            <a:r>
              <a:rPr lang="fr-FR" sz="1400" u="sng" dirty="0" err="1" smtClean="0"/>
              <a:t>Org</a:t>
            </a:r>
            <a:r>
              <a:rPr lang="fr-FR" sz="1400" u="sng" dirty="0" smtClean="0"/>
              <a:t>. </a:t>
            </a:r>
            <a:r>
              <a:rPr lang="fr-FR" sz="1400" u="sng" dirty="0" err="1" smtClean="0"/>
              <a:t>Comm</a:t>
            </a:r>
            <a:r>
              <a:rPr lang="fr-FR" sz="1400" u="sng" dirty="0" smtClean="0"/>
              <a:t>. </a:t>
            </a:r>
            <a:r>
              <a:rPr lang="fr-FR" sz="1400" u="sng" dirty="0" err="1" smtClean="0"/>
              <a:t>from</a:t>
            </a:r>
            <a:r>
              <a:rPr lang="fr-FR" sz="1400" u="sng" dirty="0" smtClean="0"/>
              <a:t> EU-MACE</a:t>
            </a:r>
            <a:endParaRPr lang="en-US" sz="1400" u="sng" dirty="0" smtClean="0"/>
          </a:p>
          <a:p>
            <a:pPr marL="285750" indent="-285750">
              <a:buFont typeface="Arial" panose="020B0604020202020204" pitchFamily="34" charset="0"/>
              <a:buChar char="•"/>
            </a:pPr>
            <a:r>
              <a:rPr lang="fr-FR" sz="1400" b="1" dirty="0" smtClean="0"/>
              <a:t>Theodora Kyratsi</a:t>
            </a:r>
          </a:p>
          <a:p>
            <a:pPr marL="285750" indent="-285750">
              <a:buFont typeface="Arial" panose="020B0604020202020204" pitchFamily="34" charset="0"/>
              <a:buChar char="•"/>
            </a:pPr>
            <a:r>
              <a:rPr lang="fr-FR" sz="1400" b="1" dirty="0" smtClean="0"/>
              <a:t>Antonio P Sanjuan (local </a:t>
            </a:r>
            <a:r>
              <a:rPr lang="fr-FR" sz="1400" b="1" dirty="0" err="1" smtClean="0"/>
              <a:t>org</a:t>
            </a:r>
            <a:r>
              <a:rPr lang="fr-FR" sz="1400" b="1" dirty="0" smtClean="0"/>
              <a:t>.)</a:t>
            </a:r>
          </a:p>
          <a:p>
            <a:pPr marL="285750" indent="-285750">
              <a:buFont typeface="Arial" panose="020B0604020202020204" pitchFamily="34" charset="0"/>
              <a:buChar char="•"/>
            </a:pPr>
            <a:r>
              <a:rPr lang="fr-FR" sz="1400" dirty="0" smtClean="0"/>
              <a:t>Jaroslaw </a:t>
            </a:r>
            <a:r>
              <a:rPr lang="fr-FR" sz="1400" dirty="0" err="1" smtClean="0"/>
              <a:t>Jasinksi</a:t>
            </a:r>
            <a:endParaRPr lang="fr-FR" sz="1400" dirty="0" smtClean="0"/>
          </a:p>
          <a:p>
            <a:pPr marL="285750" indent="-285750">
              <a:buFont typeface="Arial" panose="020B0604020202020204" pitchFamily="34" charset="0"/>
              <a:buChar char="•"/>
            </a:pPr>
            <a:r>
              <a:rPr lang="fr-FR" sz="1400" dirty="0" smtClean="0"/>
              <a:t>Monica Fabrizio</a:t>
            </a:r>
          </a:p>
          <a:p>
            <a:pPr marL="285750" indent="-285750">
              <a:buFont typeface="Arial" panose="020B0604020202020204" pitchFamily="34" charset="0"/>
              <a:buChar char="•"/>
            </a:pPr>
            <a:r>
              <a:rPr lang="fr-FR" sz="1400" dirty="0" smtClean="0"/>
              <a:t>Holger Ihssen</a:t>
            </a:r>
          </a:p>
          <a:p>
            <a:pPr marL="285750" indent="-285750">
              <a:buFont typeface="Arial" panose="020B0604020202020204" pitchFamily="34" charset="0"/>
              <a:buChar char="•"/>
            </a:pPr>
            <a:r>
              <a:rPr lang="fr-FR" sz="1400" dirty="0"/>
              <a:t>Sawako </a:t>
            </a:r>
            <a:r>
              <a:rPr lang="fr-FR" sz="1400" dirty="0" smtClean="0"/>
              <a:t>Nakamae</a:t>
            </a:r>
          </a:p>
          <a:p>
            <a:pPr marL="285750" indent="-285750">
              <a:buFont typeface="Arial" panose="020B0604020202020204" pitchFamily="34" charset="0"/>
              <a:buChar char="•"/>
            </a:pPr>
            <a:endParaRPr lang="fr-FR" sz="1400" dirty="0"/>
          </a:p>
          <a:p>
            <a:r>
              <a:rPr lang="fr-FR" sz="1400" b="1" dirty="0" smtClean="0"/>
              <a:t>+ </a:t>
            </a:r>
            <a:r>
              <a:rPr lang="fr-FR" sz="1400" b="1" dirty="0" err="1" smtClean="0"/>
              <a:t>Legacy</a:t>
            </a:r>
            <a:r>
              <a:rPr lang="fr-FR" sz="1400" b="1" dirty="0" smtClean="0"/>
              <a:t> </a:t>
            </a:r>
            <a:r>
              <a:rPr lang="fr-FR" sz="1400" b="1" dirty="0" err="1" smtClean="0"/>
              <a:t>Lab</a:t>
            </a:r>
            <a:r>
              <a:rPr lang="fr-FR" sz="1400" b="1" dirty="0" smtClean="0"/>
              <a:t> &amp; TDM team</a:t>
            </a:r>
          </a:p>
          <a:p>
            <a:pPr marL="285750" indent="-285750">
              <a:buFont typeface="Arial" panose="020B0604020202020204" pitchFamily="34" charset="0"/>
              <a:buChar char="•"/>
            </a:pPr>
            <a:r>
              <a:rPr lang="fr-FR" sz="1400" dirty="0" smtClean="0"/>
              <a:t>Ozlem</a:t>
            </a:r>
          </a:p>
          <a:p>
            <a:pPr marL="285750" indent="-285750">
              <a:buFont typeface="Arial" panose="020B0604020202020204" pitchFamily="34" charset="0"/>
              <a:buChar char="•"/>
            </a:pPr>
            <a:r>
              <a:rPr lang="fr-FR" sz="1400" dirty="0" smtClean="0"/>
              <a:t>Sandra</a:t>
            </a:r>
          </a:p>
          <a:p>
            <a:pPr marL="285750" indent="-285750">
              <a:buFont typeface="Arial" panose="020B0604020202020204" pitchFamily="34" charset="0"/>
              <a:buChar char="•"/>
            </a:pPr>
            <a:r>
              <a:rPr lang="fr-FR" sz="1400" dirty="0" smtClean="0"/>
              <a:t>Kourosh</a:t>
            </a:r>
          </a:p>
          <a:p>
            <a:pPr marL="285750" indent="-285750">
              <a:buFont typeface="Arial" panose="020B0604020202020204" pitchFamily="34" charset="0"/>
              <a:buChar char="•"/>
            </a:pPr>
            <a:r>
              <a:rPr lang="fr-FR" sz="1400" dirty="0" smtClean="0"/>
              <a:t>Dorottya</a:t>
            </a:r>
          </a:p>
        </p:txBody>
      </p:sp>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52215"/>
            <a:ext cx="1794856" cy="1211529"/>
          </a:xfrm>
          <a:prstGeom prst="rect">
            <a:avLst/>
          </a:prstGeom>
        </p:spPr>
      </p:pic>
    </p:spTree>
    <p:extLst>
      <p:ext uri="{BB962C8B-B14F-4D97-AF65-F5344CB8AC3E}">
        <p14:creationId xmlns:p14="http://schemas.microsoft.com/office/powerpoint/2010/main" val="3687407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656080" y="3443967"/>
            <a:ext cx="10547089" cy="1224000"/>
          </a:xfrm>
        </p:spPr>
        <p:txBody>
          <a:bodyPr/>
          <a:lstStyle/>
          <a:p>
            <a:r>
              <a:rPr lang="fr-FR" b="1" dirty="0" err="1" smtClean="0"/>
              <a:t>Conference</a:t>
            </a:r>
            <a:r>
              <a:rPr lang="fr-FR" b="1" dirty="0" smtClean="0"/>
              <a:t> and STSM </a:t>
            </a:r>
            <a:r>
              <a:rPr lang="fr-FR" b="1" dirty="0" err="1" smtClean="0"/>
              <a:t>grants</a:t>
            </a:r>
            <a:endParaRPr lang="en-US" b="1" dirty="0"/>
          </a:p>
        </p:txBody>
      </p:sp>
    </p:spTree>
    <p:extLst>
      <p:ext uri="{BB962C8B-B14F-4D97-AF65-F5344CB8AC3E}">
        <p14:creationId xmlns:p14="http://schemas.microsoft.com/office/powerpoint/2010/main" val="10960180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32416A3-39EF-4CBE-943D-C79C22FDDC46}"/>
              </a:ext>
            </a:extLst>
          </p:cNvPr>
          <p:cNvSpPr>
            <a:spLocks noGrp="1"/>
          </p:cNvSpPr>
          <p:nvPr>
            <p:ph type="title"/>
          </p:nvPr>
        </p:nvSpPr>
        <p:spPr>
          <a:xfrm>
            <a:off x="838200" y="649956"/>
            <a:ext cx="10515600" cy="726137"/>
          </a:xfrm>
        </p:spPr>
        <p:txBody>
          <a:bodyPr/>
          <a:lstStyle/>
          <a:p>
            <a:r>
              <a:rPr lang="en-US" sz="2800" dirty="0" smtClean="0"/>
              <a:t>2</a:t>
            </a:r>
            <a:r>
              <a:rPr lang="en-US" sz="2800" baseline="30000" dirty="0" smtClean="0"/>
              <a:t>nd</a:t>
            </a:r>
            <a:r>
              <a:rPr lang="en-US" sz="2800" dirty="0" smtClean="0"/>
              <a:t> Grant Period – Grant award so far</a:t>
            </a:r>
            <a:endParaRPr lang="en-US" sz="2800" dirty="0"/>
          </a:p>
        </p:txBody>
      </p:sp>
      <p:sp>
        <p:nvSpPr>
          <p:cNvPr id="7" name="Espace réservé du numéro de diapositive 6"/>
          <p:cNvSpPr>
            <a:spLocks noGrp="1"/>
          </p:cNvSpPr>
          <p:nvPr>
            <p:ph type="sldNum" sz="quarter" idx="12"/>
          </p:nvPr>
        </p:nvSpPr>
        <p:spPr/>
        <p:txBody>
          <a:bodyPr/>
          <a:lstStyle/>
          <a:p>
            <a:fld id="{F91729D4-A164-47A3-830D-E792BCE699E4}" type="slidenum">
              <a:rPr lang="en-US" smtClean="0"/>
              <a:t>18</a:t>
            </a:fld>
            <a:endParaRPr lang="en-US" dirty="0"/>
          </a:p>
        </p:txBody>
      </p:sp>
      <p:pic>
        <p:nvPicPr>
          <p:cNvPr id="15" name="Imag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52215"/>
            <a:ext cx="1794856" cy="1211529"/>
          </a:xfrm>
          <a:prstGeom prst="rect">
            <a:avLst/>
          </a:prstGeom>
        </p:spPr>
      </p:pic>
      <p:sp>
        <p:nvSpPr>
          <p:cNvPr id="12" name="ZoneTexte 11"/>
          <p:cNvSpPr txBox="1"/>
          <p:nvPr/>
        </p:nvSpPr>
        <p:spPr>
          <a:xfrm>
            <a:off x="404813" y="1327065"/>
            <a:ext cx="11382374" cy="5016758"/>
          </a:xfrm>
          <a:prstGeom prst="rect">
            <a:avLst/>
          </a:prstGeom>
          <a:noFill/>
        </p:spPr>
        <p:txBody>
          <a:bodyPr wrap="square" rtlCol="0">
            <a:spAutoFit/>
          </a:bodyPr>
          <a:lstStyle/>
          <a:p>
            <a:pPr lvl="0"/>
            <a:endParaRPr lang="en-US" sz="2000" dirty="0"/>
          </a:p>
          <a:p>
            <a:pPr marL="342900" lvl="0" indent="-342900">
              <a:buFont typeface="Arial" panose="020B0604020202020204" pitchFamily="34" charset="0"/>
              <a:buChar char="•"/>
            </a:pPr>
            <a:r>
              <a:rPr lang="fr-FR" sz="2000" u="sng" dirty="0" err="1" smtClean="0"/>
              <a:t>Conference</a:t>
            </a:r>
            <a:r>
              <a:rPr lang="fr-FR" sz="2000" u="sng" dirty="0" smtClean="0"/>
              <a:t> </a:t>
            </a:r>
            <a:r>
              <a:rPr lang="fr-FR" sz="2000" u="sng" dirty="0" err="1" smtClean="0"/>
              <a:t>grants</a:t>
            </a:r>
            <a:r>
              <a:rPr lang="fr-FR" sz="2000" u="sng" dirty="0" smtClean="0"/>
              <a:t> (15) :</a:t>
            </a:r>
            <a:r>
              <a:rPr lang="en-US" sz="2000" dirty="0"/>
              <a:t> </a:t>
            </a:r>
            <a:r>
              <a:rPr lang="en-US" sz="2000" dirty="0" smtClean="0"/>
              <a:t> MANY applications (close to 50% are rejected)</a:t>
            </a:r>
            <a:endParaRPr lang="en-US" sz="2000" dirty="0"/>
          </a:p>
          <a:p>
            <a:pPr marL="800100" lvl="1" indent="-342900">
              <a:buFont typeface="Arial" panose="020B0604020202020204" pitchFamily="34" charset="0"/>
              <a:buChar char="•"/>
            </a:pPr>
            <a:r>
              <a:rPr lang="en-US" sz="2000" dirty="0" smtClean="0"/>
              <a:t>EUROMAT 2025 (must also attend the EU-MACE Forum) </a:t>
            </a:r>
            <a:r>
              <a:rPr lang="en-US" sz="2000" dirty="0" smtClean="0">
                <a:sym typeface="Wingdings" panose="05000000000000000000" pitchFamily="2" charset="2"/>
              </a:rPr>
              <a:t> </a:t>
            </a:r>
            <a:r>
              <a:rPr lang="en-US" sz="2000" dirty="0" smtClean="0">
                <a:sym typeface="Wingdings" panose="05000000000000000000" pitchFamily="2" charset="2"/>
              </a:rPr>
              <a:t>8 </a:t>
            </a:r>
            <a:r>
              <a:rPr lang="en-US" sz="2000" dirty="0" smtClean="0">
                <a:sym typeface="Wingdings" panose="05000000000000000000" pitchFamily="2" charset="2"/>
              </a:rPr>
              <a:t>(ITC &amp; YRI)</a:t>
            </a:r>
          </a:p>
          <a:p>
            <a:pPr marL="800100" lvl="1" indent="-342900">
              <a:buFont typeface="Arial" panose="020B0604020202020204" pitchFamily="34" charset="0"/>
              <a:buChar char="•"/>
            </a:pPr>
            <a:r>
              <a:rPr lang="fr-FR" sz="2000" dirty="0" smtClean="0">
                <a:sym typeface="Wingdings" panose="05000000000000000000" pitchFamily="2" charset="2"/>
              </a:rPr>
              <a:t>Future </a:t>
            </a:r>
            <a:r>
              <a:rPr lang="fr-FR" sz="2000" dirty="0" err="1" smtClean="0">
                <a:sym typeface="Wingdings" panose="05000000000000000000" pitchFamily="2" charset="2"/>
              </a:rPr>
              <a:t>Labs</a:t>
            </a:r>
            <a:r>
              <a:rPr lang="fr-FR" sz="2000" dirty="0" smtClean="0">
                <a:sym typeface="Wingdings" panose="05000000000000000000" pitchFamily="2" charset="2"/>
              </a:rPr>
              <a:t> Live </a:t>
            </a:r>
            <a:r>
              <a:rPr lang="fr-FR" sz="2000" dirty="0" err="1" smtClean="0">
                <a:sym typeface="Wingdings" panose="05000000000000000000" pitchFamily="2" charset="2"/>
              </a:rPr>
              <a:t>conference</a:t>
            </a:r>
            <a:r>
              <a:rPr lang="fr-FR" sz="2000" dirty="0" smtClean="0">
                <a:sym typeface="Wingdings" panose="05000000000000000000" pitchFamily="2" charset="2"/>
              </a:rPr>
              <a:t>  2 </a:t>
            </a:r>
            <a:r>
              <a:rPr lang="fr-FR" sz="2000" dirty="0" err="1">
                <a:sym typeface="Wingdings" panose="05000000000000000000" pitchFamily="2" charset="2"/>
              </a:rPr>
              <a:t>Dissemination</a:t>
            </a:r>
            <a:r>
              <a:rPr lang="fr-FR" sz="2000" dirty="0">
                <a:sym typeface="Wingdings" panose="05000000000000000000" pitchFamily="2" charset="2"/>
              </a:rPr>
              <a:t> CG </a:t>
            </a:r>
            <a:endParaRPr lang="fr-FR" sz="2000" dirty="0" smtClean="0">
              <a:sym typeface="Wingdings" panose="05000000000000000000" pitchFamily="2" charset="2"/>
            </a:endParaRPr>
          </a:p>
          <a:p>
            <a:pPr marL="800100" lvl="1" indent="-342900">
              <a:buFont typeface="Arial" panose="020B0604020202020204" pitchFamily="34" charset="0"/>
              <a:buChar char="•"/>
            </a:pPr>
            <a:r>
              <a:rPr lang="fr-FR" sz="2000" dirty="0" smtClean="0"/>
              <a:t>Non-</a:t>
            </a:r>
            <a:r>
              <a:rPr lang="fr-FR" sz="2000" dirty="0" err="1" smtClean="0"/>
              <a:t>priority</a:t>
            </a:r>
            <a:r>
              <a:rPr lang="fr-FR" sz="2000" dirty="0" smtClean="0"/>
              <a:t> </a:t>
            </a:r>
            <a:r>
              <a:rPr lang="fr-FR" sz="2000" dirty="0" err="1" smtClean="0"/>
              <a:t>conferences</a:t>
            </a:r>
            <a:r>
              <a:rPr lang="fr-FR" sz="2000" dirty="0"/>
              <a:t> </a:t>
            </a:r>
            <a:r>
              <a:rPr lang="fr-FR" sz="2000" dirty="0" smtClean="0">
                <a:sym typeface="Wingdings" panose="05000000000000000000" pitchFamily="2" charset="2"/>
              </a:rPr>
              <a:t> 3 </a:t>
            </a:r>
            <a:r>
              <a:rPr lang="fr-FR" sz="2000" dirty="0" err="1" smtClean="0">
                <a:sym typeface="Wingdings" panose="05000000000000000000" pitchFamily="2" charset="2"/>
              </a:rPr>
              <a:t>YRIs</a:t>
            </a:r>
            <a:endParaRPr lang="en-US" sz="2000" dirty="0" smtClean="0"/>
          </a:p>
          <a:p>
            <a:pPr marL="800100" lvl="1" indent="-342900">
              <a:buFont typeface="Arial" panose="020B0604020202020204" pitchFamily="34" charset="0"/>
              <a:buChar char="•"/>
            </a:pPr>
            <a:r>
              <a:rPr lang="en-US" sz="2000" dirty="0">
                <a:hlinkClick r:id="rId4"/>
              </a:rPr>
              <a:t>http://iwpdf.metu.edu.tr</a:t>
            </a:r>
            <a:r>
              <a:rPr lang="en-US" sz="2000" dirty="0" smtClean="0">
                <a:hlinkClick r:id="rId4"/>
              </a:rPr>
              <a:t>/</a:t>
            </a:r>
            <a:r>
              <a:rPr lang="en-US" sz="2000" dirty="0" smtClean="0"/>
              <a:t> (fracture &amp; damaging) Session on “materials data” Abstract deadline May 1: anyone? </a:t>
            </a:r>
          </a:p>
          <a:p>
            <a:pPr marL="800100" lvl="1" indent="-342900">
              <a:buFont typeface="Arial" panose="020B0604020202020204" pitchFamily="34" charset="0"/>
              <a:buChar char="•"/>
            </a:pPr>
            <a:r>
              <a:rPr lang="fr-FR" sz="2000" dirty="0" smtClean="0"/>
              <a:t>European </a:t>
            </a:r>
            <a:r>
              <a:rPr lang="fr-FR" sz="2000" dirty="0" err="1" smtClean="0"/>
              <a:t>Thermoelectric</a:t>
            </a:r>
            <a:r>
              <a:rPr lang="fr-FR" sz="2000" dirty="0" smtClean="0"/>
              <a:t> </a:t>
            </a:r>
            <a:r>
              <a:rPr lang="fr-FR" sz="2000" dirty="0" err="1" smtClean="0"/>
              <a:t>Conference</a:t>
            </a:r>
            <a:r>
              <a:rPr lang="fr-FR" sz="2000" dirty="0" smtClean="0"/>
              <a:t>: </a:t>
            </a:r>
            <a:r>
              <a:rPr lang="fr-FR" sz="2000" dirty="0" err="1" smtClean="0"/>
              <a:t>September</a:t>
            </a:r>
            <a:r>
              <a:rPr lang="fr-FR" sz="2000" dirty="0" smtClean="0"/>
              <a:t> (abstract </a:t>
            </a:r>
            <a:r>
              <a:rPr lang="fr-FR" sz="2000" dirty="0" err="1" smtClean="0"/>
              <a:t>submission</a:t>
            </a:r>
            <a:r>
              <a:rPr lang="fr-FR" sz="2000" dirty="0" smtClean="0"/>
              <a:t> </a:t>
            </a:r>
            <a:r>
              <a:rPr lang="fr-FR" sz="2000" dirty="0" err="1" smtClean="0"/>
              <a:t>is</a:t>
            </a:r>
            <a:r>
              <a:rPr lang="fr-FR" sz="2000" dirty="0" smtClean="0"/>
              <a:t> </a:t>
            </a:r>
            <a:r>
              <a:rPr lang="fr-FR" sz="2000" dirty="0" err="1" smtClean="0"/>
              <a:t>now</a:t>
            </a:r>
            <a:r>
              <a:rPr lang="fr-FR" sz="2000" dirty="0" smtClean="0"/>
              <a:t> open): </a:t>
            </a:r>
            <a:r>
              <a:rPr lang="fr-FR" sz="2000" dirty="0" err="1" smtClean="0"/>
              <a:t>anyone</a:t>
            </a:r>
            <a:r>
              <a:rPr lang="fr-FR" sz="2000" dirty="0" smtClean="0"/>
              <a:t>?</a:t>
            </a:r>
          </a:p>
          <a:p>
            <a:pPr marL="800100" lvl="1" indent="-342900">
              <a:buFont typeface="Arial" panose="020B0604020202020204" pitchFamily="34" charset="0"/>
              <a:buChar char="•"/>
            </a:pPr>
            <a:r>
              <a:rPr lang="fr-FR" sz="2000" dirty="0" smtClean="0"/>
              <a:t>EMRS-</a:t>
            </a:r>
            <a:r>
              <a:rPr lang="fr-FR" sz="2000" dirty="0" err="1" smtClean="0"/>
              <a:t>Fall</a:t>
            </a:r>
            <a:r>
              <a:rPr lang="fr-FR" sz="2000" dirty="0" smtClean="0"/>
              <a:t> meeting – </a:t>
            </a:r>
            <a:r>
              <a:rPr lang="fr-FR" sz="2000" dirty="0" err="1" smtClean="0"/>
              <a:t>recommended</a:t>
            </a:r>
            <a:r>
              <a:rPr lang="fr-FR" sz="2000" dirty="0" smtClean="0"/>
              <a:t> by COST Action </a:t>
            </a:r>
            <a:r>
              <a:rPr lang="fr-FR" sz="2000" dirty="0" err="1" smtClean="0"/>
              <a:t>officer</a:t>
            </a:r>
            <a:r>
              <a:rPr lang="fr-FR" sz="2000" dirty="0" smtClean="0"/>
              <a:t>: </a:t>
            </a:r>
            <a:r>
              <a:rPr lang="fr-FR" sz="2000" dirty="0" err="1" smtClean="0"/>
              <a:t>anyone</a:t>
            </a:r>
            <a:r>
              <a:rPr lang="fr-FR" sz="2000" dirty="0" smtClean="0"/>
              <a:t>?</a:t>
            </a:r>
          </a:p>
          <a:p>
            <a:pPr marL="800100" lvl="1" indent="-342900">
              <a:buFont typeface="Arial" panose="020B0604020202020204" pitchFamily="34" charset="0"/>
              <a:buChar char="•"/>
            </a:pPr>
            <a:endParaRPr lang="fr-FR" sz="2000" dirty="0"/>
          </a:p>
          <a:p>
            <a:pPr marL="800100" lvl="1" indent="-342900">
              <a:buFont typeface="Arial" panose="020B0604020202020204" pitchFamily="34" charset="0"/>
              <a:buChar char="•"/>
            </a:pPr>
            <a:endParaRPr lang="fr-FR" sz="2000" dirty="0" smtClean="0"/>
          </a:p>
          <a:p>
            <a:pPr marL="800100" lvl="1" indent="-342900">
              <a:buFont typeface="Arial" panose="020B0604020202020204" pitchFamily="34" charset="0"/>
              <a:buChar char="•"/>
            </a:pPr>
            <a:endParaRPr lang="fr-FR" sz="2000" dirty="0"/>
          </a:p>
          <a:p>
            <a:pPr marL="800100" lvl="1" indent="-342900">
              <a:buFont typeface="Arial" panose="020B0604020202020204" pitchFamily="34" charset="0"/>
              <a:buChar char="•"/>
            </a:pPr>
            <a:r>
              <a:rPr lang="fr-FR" sz="2000" dirty="0" err="1" smtClean="0"/>
              <a:t>Only</a:t>
            </a:r>
            <a:r>
              <a:rPr lang="fr-FR" sz="2000" dirty="0" smtClean="0"/>
              <a:t> 2 more possible (max </a:t>
            </a:r>
            <a:r>
              <a:rPr lang="fr-FR" sz="2000" dirty="0" err="1" smtClean="0"/>
              <a:t>changed</a:t>
            </a:r>
            <a:r>
              <a:rPr lang="fr-FR" sz="2000" dirty="0" smtClean="0"/>
              <a:t> </a:t>
            </a:r>
            <a:r>
              <a:rPr lang="fr-FR" sz="2000" dirty="0" err="1" smtClean="0"/>
              <a:t>from</a:t>
            </a:r>
            <a:r>
              <a:rPr lang="fr-FR" sz="2000" dirty="0" smtClean="0"/>
              <a:t> 2000€ to 2500€ </a:t>
            </a:r>
            <a:r>
              <a:rPr lang="fr-FR" sz="2000" dirty="0" err="1" smtClean="0"/>
              <a:t>this</a:t>
            </a:r>
            <a:r>
              <a:rPr lang="fr-FR" sz="2000" dirty="0" smtClean="0"/>
              <a:t> </a:t>
            </a:r>
            <a:r>
              <a:rPr lang="fr-FR" sz="2000" dirty="0" err="1" smtClean="0"/>
              <a:t>year</a:t>
            </a:r>
            <a:r>
              <a:rPr lang="fr-FR" sz="2000" dirty="0" smtClean="0"/>
              <a:t>)</a:t>
            </a:r>
          </a:p>
          <a:p>
            <a:pPr lvl="1"/>
            <a:endParaRPr lang="en-US" sz="2000" dirty="0" smtClean="0"/>
          </a:p>
          <a:p>
            <a:pPr marL="342900" lvl="0" indent="-342900">
              <a:buFont typeface="Arial" panose="020B0604020202020204" pitchFamily="34" charset="0"/>
              <a:buChar char="•"/>
            </a:pPr>
            <a:r>
              <a:rPr lang="en-US" sz="2000" u="sng" dirty="0" smtClean="0"/>
              <a:t>STSM (5-6)</a:t>
            </a:r>
            <a:r>
              <a:rPr lang="en-US" sz="2000" dirty="0" smtClean="0"/>
              <a:t>: (1 submission has been rejected)</a:t>
            </a:r>
            <a:endParaRPr lang="en-US" sz="2000" dirty="0"/>
          </a:p>
          <a:p>
            <a:pPr marL="800100" lvl="1" indent="-342900">
              <a:buFont typeface="Arial" panose="020B0604020202020204" pitchFamily="34" charset="0"/>
              <a:buChar char="•"/>
            </a:pPr>
            <a:r>
              <a:rPr lang="en-US" sz="2000" dirty="0" smtClean="0"/>
              <a:t>Legacy Labs </a:t>
            </a:r>
            <a:r>
              <a:rPr lang="en-US" sz="2000" dirty="0" smtClean="0">
                <a:sym typeface="Wingdings" panose="05000000000000000000" pitchFamily="2" charset="2"/>
              </a:rPr>
              <a:t> finalization on June 24th</a:t>
            </a:r>
            <a:endParaRPr lang="en-US" sz="2000" dirty="0" smtClean="0"/>
          </a:p>
        </p:txBody>
      </p:sp>
      <p:sp>
        <p:nvSpPr>
          <p:cNvPr id="3" name="Espace réservé de la date 2"/>
          <p:cNvSpPr>
            <a:spLocks noGrp="1"/>
          </p:cNvSpPr>
          <p:nvPr>
            <p:ph type="dt" sz="half" idx="10"/>
          </p:nvPr>
        </p:nvSpPr>
        <p:spPr/>
        <p:txBody>
          <a:bodyPr/>
          <a:lstStyle/>
          <a:p>
            <a:fld id="{29FCCB3A-337B-470C-8E7E-F0A7BC375C34}" type="datetime1">
              <a:rPr lang="en-US" smtClean="0"/>
              <a:t>6/17/2025</a:t>
            </a:fld>
            <a:endParaRPr lang="en-US" dirty="0"/>
          </a:p>
        </p:txBody>
      </p:sp>
      <p:sp>
        <p:nvSpPr>
          <p:cNvPr id="4" name="Espace réservé du pied de page 3"/>
          <p:cNvSpPr>
            <a:spLocks noGrp="1"/>
          </p:cNvSpPr>
          <p:nvPr>
            <p:ph type="ftr" sz="quarter" idx="11"/>
          </p:nvPr>
        </p:nvSpPr>
        <p:spPr/>
        <p:txBody>
          <a:bodyPr/>
          <a:lstStyle/>
          <a:p>
            <a:r>
              <a:rPr lang="en-US" smtClean="0"/>
              <a:t>EU-MACE CG update meeting GP2 - 5</a:t>
            </a:r>
            <a:endParaRPr lang="en-US" dirty="0"/>
          </a:p>
        </p:txBody>
      </p:sp>
      <p:sp>
        <p:nvSpPr>
          <p:cNvPr id="5" name="Rectangle 4"/>
          <p:cNvSpPr/>
          <p:nvPr/>
        </p:nvSpPr>
        <p:spPr>
          <a:xfrm>
            <a:off x="3505200" y="4272262"/>
            <a:ext cx="7848600" cy="646331"/>
          </a:xfrm>
          <a:prstGeom prst="rect">
            <a:avLst/>
          </a:prstGeom>
        </p:spPr>
        <p:txBody>
          <a:bodyPr wrap="square">
            <a:spAutoFit/>
          </a:bodyPr>
          <a:lstStyle/>
          <a:p>
            <a:r>
              <a:rPr lang="en-US" dirty="0">
                <a:hlinkClick r:id="rId5" tooltip="https://www.european-mrs.com/artificial-intelligence-accelerate-development-new-advanced-materials-energy-emrs"/>
              </a:rPr>
              <a:t>https://www.european-mrs.com/artificial-intelligence-accelerate-development-new-advanced-materials-energy-emrs</a:t>
            </a:r>
            <a:endParaRPr lang="en-US" dirty="0"/>
          </a:p>
        </p:txBody>
      </p:sp>
    </p:spTree>
    <p:extLst>
      <p:ext uri="{BB962C8B-B14F-4D97-AF65-F5344CB8AC3E}">
        <p14:creationId xmlns:p14="http://schemas.microsoft.com/office/powerpoint/2010/main" val="15001122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656080" y="3443967"/>
            <a:ext cx="10547089" cy="1224000"/>
          </a:xfrm>
        </p:spPr>
        <p:txBody>
          <a:bodyPr/>
          <a:lstStyle/>
          <a:p>
            <a:r>
              <a:rPr lang="fr-FR" b="1" dirty="0" smtClean="0"/>
              <a:t>Update </a:t>
            </a:r>
            <a:r>
              <a:rPr lang="fr-FR" b="1" dirty="0" err="1" smtClean="0"/>
              <a:t>legacy</a:t>
            </a:r>
            <a:r>
              <a:rPr lang="fr-FR" b="1" dirty="0" smtClean="0"/>
              <a:t> </a:t>
            </a:r>
            <a:r>
              <a:rPr lang="fr-FR" b="1" dirty="0" err="1" smtClean="0"/>
              <a:t>lab</a:t>
            </a:r>
            <a:r>
              <a:rPr lang="fr-FR" b="1" dirty="0" smtClean="0"/>
              <a:t> &amp; </a:t>
            </a:r>
            <a:r>
              <a:rPr lang="fr-FR" b="1" dirty="0" err="1" smtClean="0"/>
              <a:t>tdm</a:t>
            </a:r>
            <a:endParaRPr lang="en-US" b="1" dirty="0"/>
          </a:p>
        </p:txBody>
      </p:sp>
    </p:spTree>
    <p:extLst>
      <p:ext uri="{BB962C8B-B14F-4D97-AF65-F5344CB8AC3E}">
        <p14:creationId xmlns:p14="http://schemas.microsoft.com/office/powerpoint/2010/main" val="40895598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5075169" y="3443967"/>
            <a:ext cx="7128000" cy="1224000"/>
          </a:xfrm>
        </p:spPr>
        <p:txBody>
          <a:bodyPr/>
          <a:lstStyle/>
          <a:p>
            <a:r>
              <a:rPr lang="fr-FR" b="1" dirty="0" smtClean="0"/>
              <a:t>meeting Agenda</a:t>
            </a:r>
            <a:endParaRPr lang="en-US" b="1" dirty="0"/>
          </a:p>
        </p:txBody>
      </p:sp>
      <p:sp>
        <p:nvSpPr>
          <p:cNvPr id="2" name="ZoneTexte 1"/>
          <p:cNvSpPr txBox="1"/>
          <p:nvPr/>
        </p:nvSpPr>
        <p:spPr>
          <a:xfrm>
            <a:off x="1813388" y="1998323"/>
            <a:ext cx="6359626" cy="707886"/>
          </a:xfrm>
          <a:prstGeom prst="rect">
            <a:avLst/>
          </a:prstGeom>
          <a:noFill/>
        </p:spPr>
        <p:txBody>
          <a:bodyPr wrap="none" rtlCol="0">
            <a:spAutoFit/>
          </a:bodyPr>
          <a:lstStyle/>
          <a:p>
            <a:r>
              <a:rPr lang="fr-FR" sz="4000" dirty="0" err="1" smtClean="0">
                <a:solidFill>
                  <a:srgbClr val="FF0000"/>
                </a:solidFill>
                <a:latin typeface="Arial Black" panose="020B0A04020102020204" pitchFamily="34" charset="0"/>
              </a:rPr>
              <a:t>Recording</a:t>
            </a:r>
            <a:r>
              <a:rPr lang="fr-FR" sz="4000" dirty="0" smtClean="0">
                <a:solidFill>
                  <a:srgbClr val="FF0000"/>
                </a:solidFill>
                <a:latin typeface="Arial Black" panose="020B0A04020102020204" pitchFamily="34" charset="0"/>
              </a:rPr>
              <a:t> in </a:t>
            </a:r>
            <a:r>
              <a:rPr lang="fr-FR" sz="4000" dirty="0" err="1" smtClean="0">
                <a:solidFill>
                  <a:srgbClr val="FF0000"/>
                </a:solidFill>
                <a:latin typeface="Arial Black" panose="020B0A04020102020204" pitchFamily="34" charset="0"/>
              </a:rPr>
              <a:t>progress</a:t>
            </a:r>
            <a:endParaRPr lang="en-US" sz="4000"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42543573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32416A3-39EF-4CBE-943D-C79C22FDDC46}"/>
              </a:ext>
            </a:extLst>
          </p:cNvPr>
          <p:cNvSpPr>
            <a:spLocks noGrp="1"/>
          </p:cNvSpPr>
          <p:nvPr>
            <p:ph type="title"/>
          </p:nvPr>
        </p:nvSpPr>
        <p:spPr>
          <a:xfrm>
            <a:off x="838200" y="649956"/>
            <a:ext cx="10515600" cy="726137"/>
          </a:xfrm>
        </p:spPr>
        <p:txBody>
          <a:bodyPr/>
          <a:lstStyle/>
          <a:p>
            <a:r>
              <a:rPr lang="en-US" sz="2800" dirty="0" smtClean="0"/>
              <a:t>Legacy Labs : interactive match making</a:t>
            </a:r>
            <a:endParaRPr lang="en-US" sz="2800" dirty="0"/>
          </a:p>
        </p:txBody>
      </p:sp>
      <p:sp>
        <p:nvSpPr>
          <p:cNvPr id="7" name="Espace réservé du numéro de diapositive 6"/>
          <p:cNvSpPr>
            <a:spLocks noGrp="1"/>
          </p:cNvSpPr>
          <p:nvPr>
            <p:ph type="sldNum" sz="quarter" idx="12"/>
          </p:nvPr>
        </p:nvSpPr>
        <p:spPr/>
        <p:txBody>
          <a:bodyPr/>
          <a:lstStyle/>
          <a:p>
            <a:fld id="{F91729D4-A164-47A3-830D-E792BCE699E4}" type="slidenum">
              <a:rPr lang="en-US" smtClean="0"/>
              <a:t>20</a:t>
            </a:fld>
            <a:endParaRPr lang="en-US" dirty="0"/>
          </a:p>
        </p:txBody>
      </p:sp>
      <p:pic>
        <p:nvPicPr>
          <p:cNvPr id="15" name="Imag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52215"/>
            <a:ext cx="1794856" cy="1211529"/>
          </a:xfrm>
          <a:prstGeom prst="rect">
            <a:avLst/>
          </a:prstGeom>
        </p:spPr>
      </p:pic>
      <p:sp>
        <p:nvSpPr>
          <p:cNvPr id="3" name="Espace réservé de la date 2"/>
          <p:cNvSpPr>
            <a:spLocks noGrp="1"/>
          </p:cNvSpPr>
          <p:nvPr>
            <p:ph type="dt" sz="half" idx="10"/>
          </p:nvPr>
        </p:nvSpPr>
        <p:spPr/>
        <p:txBody>
          <a:bodyPr/>
          <a:lstStyle/>
          <a:p>
            <a:fld id="{0FF147CF-11B4-43F3-8F6A-11BD24427922}" type="datetime1">
              <a:rPr lang="en-US" smtClean="0"/>
              <a:t>6/17/2025</a:t>
            </a:fld>
            <a:endParaRPr lang="en-US" dirty="0"/>
          </a:p>
        </p:txBody>
      </p:sp>
      <p:sp>
        <p:nvSpPr>
          <p:cNvPr id="4" name="Espace réservé du pied de page 3"/>
          <p:cNvSpPr>
            <a:spLocks noGrp="1"/>
          </p:cNvSpPr>
          <p:nvPr>
            <p:ph type="ftr" sz="quarter" idx="11"/>
          </p:nvPr>
        </p:nvSpPr>
        <p:spPr/>
        <p:txBody>
          <a:bodyPr/>
          <a:lstStyle/>
          <a:p>
            <a:r>
              <a:rPr lang="en-US" smtClean="0"/>
              <a:t>EU-MACE CG update meeting GP2 - 5</a:t>
            </a:r>
            <a:endParaRPr lang="en-US" dirty="0"/>
          </a:p>
        </p:txBody>
      </p:sp>
      <p:pic>
        <p:nvPicPr>
          <p:cNvPr id="8" name="Image 7"/>
          <p:cNvPicPr>
            <a:picLocks noChangeAspect="1"/>
          </p:cNvPicPr>
          <p:nvPr/>
        </p:nvPicPr>
        <p:blipFill>
          <a:blip r:embed="rId4"/>
          <a:stretch>
            <a:fillRect/>
          </a:stretch>
        </p:blipFill>
        <p:spPr>
          <a:xfrm>
            <a:off x="770614" y="1269918"/>
            <a:ext cx="10350929" cy="4577942"/>
          </a:xfrm>
          <a:prstGeom prst="rect">
            <a:avLst/>
          </a:prstGeom>
        </p:spPr>
      </p:pic>
      <p:sp>
        <p:nvSpPr>
          <p:cNvPr id="2" name="ZoneTexte 1"/>
          <p:cNvSpPr txBox="1"/>
          <p:nvPr/>
        </p:nvSpPr>
        <p:spPr>
          <a:xfrm>
            <a:off x="1210456" y="5917439"/>
            <a:ext cx="9319346" cy="369332"/>
          </a:xfrm>
          <a:prstGeom prst="rect">
            <a:avLst/>
          </a:prstGeom>
          <a:noFill/>
        </p:spPr>
        <p:txBody>
          <a:bodyPr wrap="none" rtlCol="0">
            <a:spAutoFit/>
          </a:bodyPr>
          <a:lstStyle/>
          <a:p>
            <a:r>
              <a:rPr lang="fr-FR" b="1" dirty="0" smtClean="0">
                <a:solidFill>
                  <a:srgbClr val="C00000"/>
                </a:solidFill>
                <a:sym typeface="Wingdings" panose="05000000000000000000" pitchFamily="2" charset="2"/>
              </a:rPr>
              <a:t> STSM </a:t>
            </a:r>
            <a:r>
              <a:rPr lang="fr-FR" b="1" dirty="0" err="1" smtClean="0">
                <a:solidFill>
                  <a:srgbClr val="C00000"/>
                </a:solidFill>
                <a:sym typeface="Wingdings" panose="05000000000000000000" pitchFamily="2" charset="2"/>
              </a:rPr>
              <a:t>visits</a:t>
            </a:r>
            <a:r>
              <a:rPr lang="fr-FR" b="1" dirty="0" smtClean="0">
                <a:solidFill>
                  <a:srgbClr val="C00000"/>
                </a:solidFill>
                <a:sym typeface="Wingdings" panose="05000000000000000000" pitchFamily="2" charset="2"/>
              </a:rPr>
              <a:t> </a:t>
            </a:r>
            <a:r>
              <a:rPr lang="fr-FR" b="1" dirty="0" err="1" smtClean="0">
                <a:solidFill>
                  <a:srgbClr val="C00000"/>
                </a:solidFill>
                <a:sym typeface="Wingdings" panose="05000000000000000000" pitchFamily="2" charset="2"/>
              </a:rPr>
              <a:t>before</a:t>
            </a:r>
            <a:r>
              <a:rPr lang="fr-FR" b="1" dirty="0" smtClean="0">
                <a:solidFill>
                  <a:srgbClr val="C00000"/>
                </a:solidFill>
                <a:sym typeface="Wingdings" panose="05000000000000000000" pitchFamily="2" charset="2"/>
              </a:rPr>
              <a:t> </a:t>
            </a:r>
            <a:r>
              <a:rPr lang="fr-FR" b="1" dirty="0" err="1" smtClean="0">
                <a:solidFill>
                  <a:srgbClr val="C00000"/>
                </a:solidFill>
                <a:sym typeface="Wingdings" panose="05000000000000000000" pitchFamily="2" charset="2"/>
              </a:rPr>
              <a:t>September</a:t>
            </a:r>
            <a:r>
              <a:rPr lang="fr-FR" b="1" dirty="0" smtClean="0">
                <a:solidFill>
                  <a:srgbClr val="C00000"/>
                </a:solidFill>
                <a:sym typeface="Wingdings" panose="05000000000000000000" pitchFamily="2" charset="2"/>
              </a:rPr>
              <a:t> and </a:t>
            </a:r>
            <a:r>
              <a:rPr lang="fr-FR" b="1" dirty="0" err="1" smtClean="0">
                <a:solidFill>
                  <a:srgbClr val="C00000"/>
                </a:solidFill>
                <a:sym typeface="Wingdings" panose="05000000000000000000" pitchFamily="2" charset="2"/>
              </a:rPr>
              <a:t>presentations</a:t>
            </a:r>
            <a:r>
              <a:rPr lang="fr-FR" b="1" dirty="0" smtClean="0">
                <a:solidFill>
                  <a:srgbClr val="C00000"/>
                </a:solidFill>
                <a:sym typeface="Wingdings" panose="05000000000000000000" pitchFamily="2" charset="2"/>
              </a:rPr>
              <a:t> at Euromat2025 Forum (more </a:t>
            </a:r>
            <a:r>
              <a:rPr lang="fr-FR" b="1" dirty="0" err="1" smtClean="0">
                <a:solidFill>
                  <a:srgbClr val="C00000"/>
                </a:solidFill>
                <a:sym typeface="Wingdings" panose="05000000000000000000" pitchFamily="2" charset="2"/>
              </a:rPr>
              <a:t>details</a:t>
            </a:r>
            <a:r>
              <a:rPr lang="fr-FR" b="1" dirty="0" smtClean="0">
                <a:solidFill>
                  <a:srgbClr val="C00000"/>
                </a:solidFill>
                <a:sym typeface="Wingdings" panose="05000000000000000000" pitchFamily="2" charset="2"/>
              </a:rPr>
              <a:t> </a:t>
            </a:r>
            <a:r>
              <a:rPr lang="fr-FR" b="1" dirty="0" err="1" smtClean="0">
                <a:solidFill>
                  <a:srgbClr val="C00000"/>
                </a:solidFill>
                <a:sym typeface="Wingdings" panose="05000000000000000000" pitchFamily="2" charset="2"/>
              </a:rPr>
              <a:t>later</a:t>
            </a:r>
            <a:r>
              <a:rPr lang="fr-FR" b="1" dirty="0" smtClean="0">
                <a:solidFill>
                  <a:srgbClr val="C00000"/>
                </a:solidFill>
                <a:sym typeface="Wingdings" panose="05000000000000000000" pitchFamily="2" charset="2"/>
              </a:rPr>
              <a:t>)</a:t>
            </a:r>
            <a:endParaRPr lang="en-US" b="1" dirty="0">
              <a:solidFill>
                <a:srgbClr val="C00000"/>
              </a:solidFill>
            </a:endParaRPr>
          </a:p>
        </p:txBody>
      </p:sp>
    </p:spTree>
    <p:extLst>
      <p:ext uri="{BB962C8B-B14F-4D97-AF65-F5344CB8AC3E}">
        <p14:creationId xmlns:p14="http://schemas.microsoft.com/office/powerpoint/2010/main" val="2196197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32416A3-39EF-4CBE-943D-C79C22FDDC46}"/>
              </a:ext>
            </a:extLst>
          </p:cNvPr>
          <p:cNvSpPr>
            <a:spLocks noGrp="1"/>
          </p:cNvSpPr>
          <p:nvPr>
            <p:ph type="title"/>
          </p:nvPr>
        </p:nvSpPr>
        <p:spPr>
          <a:xfrm>
            <a:off x="838200" y="649956"/>
            <a:ext cx="10515600" cy="726137"/>
          </a:xfrm>
        </p:spPr>
        <p:txBody>
          <a:bodyPr/>
          <a:lstStyle/>
          <a:p>
            <a:r>
              <a:rPr lang="en-US" sz="2800" dirty="0" smtClean="0"/>
              <a:t>Legacy Labs – next meeting on June 11 &amp; 24</a:t>
            </a:r>
            <a:endParaRPr lang="en-US" sz="2800" dirty="0"/>
          </a:p>
        </p:txBody>
      </p:sp>
      <p:sp>
        <p:nvSpPr>
          <p:cNvPr id="7" name="Espace réservé du numéro de diapositive 6"/>
          <p:cNvSpPr>
            <a:spLocks noGrp="1"/>
          </p:cNvSpPr>
          <p:nvPr>
            <p:ph type="sldNum" sz="quarter" idx="12"/>
          </p:nvPr>
        </p:nvSpPr>
        <p:spPr/>
        <p:txBody>
          <a:bodyPr/>
          <a:lstStyle/>
          <a:p>
            <a:fld id="{F91729D4-A164-47A3-830D-E792BCE699E4}" type="slidenum">
              <a:rPr lang="en-US" smtClean="0"/>
              <a:t>21</a:t>
            </a:fld>
            <a:endParaRPr lang="en-US" dirty="0"/>
          </a:p>
        </p:txBody>
      </p:sp>
      <p:pic>
        <p:nvPicPr>
          <p:cNvPr id="15" name="Imag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52215"/>
            <a:ext cx="1794856" cy="1211529"/>
          </a:xfrm>
          <a:prstGeom prst="rect">
            <a:avLst/>
          </a:prstGeom>
        </p:spPr>
      </p:pic>
      <p:sp>
        <p:nvSpPr>
          <p:cNvPr id="3" name="Espace réservé de la date 2"/>
          <p:cNvSpPr>
            <a:spLocks noGrp="1"/>
          </p:cNvSpPr>
          <p:nvPr>
            <p:ph type="dt" sz="half" idx="10"/>
          </p:nvPr>
        </p:nvSpPr>
        <p:spPr/>
        <p:txBody>
          <a:bodyPr/>
          <a:lstStyle/>
          <a:p>
            <a:fld id="{CD6A9299-B938-42F4-B03A-BEA5A1CB20F2}" type="datetime1">
              <a:rPr lang="en-US" smtClean="0"/>
              <a:t>6/17/2025</a:t>
            </a:fld>
            <a:endParaRPr lang="en-US" dirty="0"/>
          </a:p>
        </p:txBody>
      </p:sp>
      <p:sp>
        <p:nvSpPr>
          <p:cNvPr id="4" name="Espace réservé du pied de page 3"/>
          <p:cNvSpPr>
            <a:spLocks noGrp="1"/>
          </p:cNvSpPr>
          <p:nvPr>
            <p:ph type="ftr" sz="quarter" idx="11"/>
          </p:nvPr>
        </p:nvSpPr>
        <p:spPr/>
        <p:txBody>
          <a:bodyPr/>
          <a:lstStyle/>
          <a:p>
            <a:r>
              <a:rPr lang="en-US" smtClean="0"/>
              <a:t>EU-MACE CG update meeting GP2 - 5</a:t>
            </a:r>
            <a:endParaRPr lang="en-US" dirty="0"/>
          </a:p>
        </p:txBody>
      </p:sp>
      <p:sp>
        <p:nvSpPr>
          <p:cNvPr id="5" name="Rectangle 4"/>
          <p:cNvSpPr/>
          <p:nvPr/>
        </p:nvSpPr>
        <p:spPr>
          <a:xfrm>
            <a:off x="644056" y="1673834"/>
            <a:ext cx="10610353" cy="3785652"/>
          </a:xfrm>
          <a:prstGeom prst="rect">
            <a:avLst/>
          </a:prstGeom>
        </p:spPr>
        <p:txBody>
          <a:bodyPr wrap="square">
            <a:spAutoFit/>
          </a:bodyPr>
          <a:lstStyle/>
          <a:p>
            <a:r>
              <a:rPr lang="en-US" sz="2000" b="1" dirty="0"/>
              <a:t>Purpose: </a:t>
            </a:r>
            <a:r>
              <a:rPr lang="en-US" sz="2000" b="1" dirty="0" smtClean="0"/>
              <a:t>matchmaking! </a:t>
            </a:r>
          </a:p>
          <a:p>
            <a:pPr marL="285750" indent="-285750">
              <a:buFontTx/>
              <a:buChar char="-"/>
            </a:pPr>
            <a:r>
              <a:rPr lang="en-US" sz="2000" dirty="0" smtClean="0"/>
              <a:t>pre-identified matches (top down suggestions)</a:t>
            </a:r>
          </a:p>
          <a:p>
            <a:pPr marL="285750" indent="-285750">
              <a:buFontTx/>
              <a:buChar char="-"/>
            </a:pPr>
            <a:r>
              <a:rPr lang="fr-FR" sz="2000" dirty="0" err="1" smtClean="0"/>
              <a:t>Grassroot</a:t>
            </a:r>
            <a:r>
              <a:rPr lang="fr-FR" sz="2000" dirty="0" smtClean="0"/>
              <a:t> (</a:t>
            </a:r>
            <a:r>
              <a:rPr lang="fr-FR" sz="2000" dirty="0" err="1" smtClean="0"/>
              <a:t>bottom</a:t>
            </a:r>
            <a:r>
              <a:rPr lang="fr-FR" sz="2000" dirty="0" smtClean="0"/>
              <a:t> up </a:t>
            </a:r>
            <a:r>
              <a:rPr lang="fr-FR" sz="2000" dirty="0" err="1" smtClean="0"/>
              <a:t>agreements</a:t>
            </a:r>
            <a:r>
              <a:rPr lang="fr-FR" sz="2000" dirty="0" smtClean="0"/>
              <a:t>)</a:t>
            </a:r>
          </a:p>
          <a:p>
            <a:endParaRPr lang="en-US" sz="2000" dirty="0"/>
          </a:p>
          <a:p>
            <a:r>
              <a:rPr lang="en-US" sz="2000" b="1" dirty="0"/>
              <a:t>Format:</a:t>
            </a:r>
            <a:r>
              <a:rPr lang="en-US" sz="2000" dirty="0"/>
              <a:t> Online meeting; input shared via dedicated </a:t>
            </a:r>
            <a:r>
              <a:rPr lang="en-US" sz="2000" dirty="0" err="1"/>
              <a:t>Conceptboard</a:t>
            </a:r>
            <a:r>
              <a:rPr lang="en-US" sz="2000" dirty="0"/>
              <a:t> spaces.</a:t>
            </a:r>
          </a:p>
          <a:p>
            <a:r>
              <a:rPr lang="en-US" sz="2000" u="sng" dirty="0">
                <a:hlinkClick r:id="rId4"/>
              </a:rPr>
              <a:t>https://</a:t>
            </a:r>
            <a:r>
              <a:rPr lang="en-US" sz="2000" u="sng" dirty="0" smtClean="0">
                <a:hlinkClick r:id="rId4"/>
              </a:rPr>
              <a:t>app.conceptboard.com/board/137k-6ob9-r25a-ikin-d76s</a:t>
            </a:r>
            <a:endParaRPr lang="en-US" sz="2000" u="sng" dirty="0"/>
          </a:p>
          <a:p>
            <a:r>
              <a:rPr lang="en-US" sz="2000" dirty="0">
                <a:hlinkClick r:id="rId5"/>
              </a:rPr>
              <a:t>EU-MACE Legacy Lab session March 7th - Google Drive</a:t>
            </a:r>
            <a:endParaRPr lang="en-US" sz="2000" u="sng" dirty="0"/>
          </a:p>
          <a:p>
            <a:pPr lvl="1"/>
            <a:r>
              <a:rPr lang="fr-FR" sz="2000" dirty="0" smtClean="0"/>
              <a:t>Invitation email sent to </a:t>
            </a:r>
            <a:r>
              <a:rPr lang="fr-FR" sz="2000" dirty="0" err="1" smtClean="0"/>
              <a:t>members</a:t>
            </a:r>
            <a:endParaRPr lang="fr-FR" sz="2000" dirty="0" smtClean="0"/>
          </a:p>
          <a:p>
            <a:pPr lvl="1"/>
            <a:endParaRPr lang="en-US" sz="2000" dirty="0"/>
          </a:p>
          <a:p>
            <a:r>
              <a:rPr lang="en-US" sz="2000" b="1" dirty="0"/>
              <a:t>Status update:</a:t>
            </a:r>
          </a:p>
          <a:p>
            <a:r>
              <a:rPr lang="en-US" sz="2000" dirty="0" smtClean="0"/>
              <a:t>- Among </a:t>
            </a:r>
            <a:r>
              <a:rPr lang="en-US" sz="2000" b="1" dirty="0" smtClean="0"/>
              <a:t>16 </a:t>
            </a:r>
            <a:r>
              <a:rPr lang="en-US" sz="2000" b="1" dirty="0"/>
              <a:t>participants</a:t>
            </a:r>
            <a:r>
              <a:rPr lang="en-US" sz="2000" dirty="0"/>
              <a:t> joined the </a:t>
            </a:r>
            <a:r>
              <a:rPr lang="en-US" sz="2000" dirty="0" smtClean="0"/>
              <a:t>meeting, ~2-3 ‘obvious matches’ </a:t>
            </a:r>
          </a:p>
          <a:p>
            <a:r>
              <a:rPr lang="fr-FR" sz="2000" dirty="0" smtClean="0"/>
              <a:t>- At least 3 discussion on future collaborations have been </a:t>
            </a:r>
            <a:r>
              <a:rPr lang="fr-FR" sz="2000" dirty="0" err="1" smtClean="0"/>
              <a:t>initiated</a:t>
            </a:r>
            <a:r>
              <a:rPr lang="fr-FR" sz="2000" dirty="0" smtClean="0"/>
              <a:t> </a:t>
            </a:r>
            <a:r>
              <a:rPr lang="fr-FR" sz="2000" dirty="0" err="1" smtClean="0"/>
              <a:t>individually</a:t>
            </a:r>
            <a:endParaRPr lang="en-US" sz="2000" dirty="0" smtClean="0"/>
          </a:p>
        </p:txBody>
      </p:sp>
    </p:spTree>
    <p:extLst>
      <p:ext uri="{BB962C8B-B14F-4D97-AF65-F5344CB8AC3E}">
        <p14:creationId xmlns:p14="http://schemas.microsoft.com/office/powerpoint/2010/main" val="32090950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FA7CE-4B8E-C19D-8DE4-511B5681EA9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1B6D1C-B120-FF0A-A3A3-ACF8584F852D}"/>
              </a:ext>
            </a:extLst>
          </p:cNvPr>
          <p:cNvSpPr>
            <a:spLocks noGrp="1"/>
          </p:cNvSpPr>
          <p:nvPr>
            <p:ph type="sldNum" sz="quarter" idx="12"/>
          </p:nvPr>
        </p:nvSpPr>
        <p:spPr/>
        <p:txBody>
          <a:bodyPr/>
          <a:lstStyle/>
          <a:p>
            <a:fld id="{6FB23CC7-B4B8-498C-9F72-F6BE8975A844}" type="slidenum">
              <a:rPr lang="en-CA" smtClean="0"/>
              <a:t>22</a:t>
            </a:fld>
            <a:endParaRPr lang="en-CA" dirty="0"/>
          </a:p>
        </p:txBody>
      </p:sp>
      <p:sp>
        <p:nvSpPr>
          <p:cNvPr id="5" name="Content Placeholder 2">
            <a:extLst>
              <a:ext uri="{FF2B5EF4-FFF2-40B4-BE49-F238E27FC236}">
                <a16:creationId xmlns:a16="http://schemas.microsoft.com/office/drawing/2014/main" id="{051AB943-2D32-7F68-069E-47B9B074EABC}"/>
              </a:ext>
            </a:extLst>
          </p:cNvPr>
          <p:cNvSpPr txBox="1">
            <a:spLocks/>
          </p:cNvSpPr>
          <p:nvPr/>
        </p:nvSpPr>
        <p:spPr>
          <a:xfrm>
            <a:off x="167866" y="844619"/>
            <a:ext cx="9152283" cy="43997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effectLst/>
                <a:latin typeface="Arial" panose="020B0604020202020204" pitchFamily="34" charset="0"/>
                <a:ea typeface="Times New Roman" panose="02020603050405020304" pitchFamily="18" charset="0"/>
                <a:cs typeface="Arial" panose="020B0604020202020204" pitchFamily="34" charset="0"/>
              </a:rPr>
              <a:t>Targets</a:t>
            </a:r>
            <a:r>
              <a:rPr lang="en-US" sz="1600" b="1" dirty="0">
                <a:effectLst/>
                <a:latin typeface="Arial" panose="020B0604020202020204" pitchFamily="34" charset="0"/>
                <a:ea typeface="Times New Roman" panose="02020603050405020304" pitchFamily="18" charset="0"/>
                <a:cs typeface="Arial" panose="020B0604020202020204" pitchFamily="34" charset="0"/>
              </a:rPr>
              <a:t> </a:t>
            </a:r>
          </a:p>
          <a:p>
            <a:r>
              <a:rPr lang="en-US" sz="1600" dirty="0">
                <a:effectLst/>
                <a:latin typeface="Arial" panose="020B0604020202020204" pitchFamily="34" charset="0"/>
                <a:ea typeface="Times New Roman" panose="02020603050405020304" pitchFamily="18" charset="0"/>
                <a:cs typeface="Arial" panose="020B0604020202020204" pitchFamily="34" charset="0"/>
              </a:rPr>
              <a:t>Presenting </a:t>
            </a:r>
            <a:r>
              <a:rPr lang="en-US" sz="1600" dirty="0">
                <a:latin typeface="Arial" panose="020B0604020202020204" pitchFamily="34" charset="0"/>
                <a:ea typeface="Times New Roman" panose="02020603050405020304" pitchFamily="18" charset="0"/>
                <a:cs typeface="Arial" panose="020B0604020202020204" pitchFamily="34" charset="0"/>
              </a:rPr>
              <a:t>the complete results in </a:t>
            </a:r>
            <a:r>
              <a:rPr lang="en-US" sz="1600" dirty="0">
                <a:effectLst/>
                <a:latin typeface="Arial" panose="020B0604020202020204" pitchFamily="34" charset="0"/>
                <a:ea typeface="Aptos" panose="020B0004020202020204" pitchFamily="34" charset="0"/>
                <a:cs typeface="Arial" panose="020B0604020202020204" pitchFamily="34" charset="0"/>
              </a:rPr>
              <a:t>EUROMAT2025</a:t>
            </a:r>
            <a:endParaRPr lang="en-CA" sz="1600" dirty="0">
              <a:latin typeface="Arial" panose="020B0604020202020204" pitchFamily="34" charset="0"/>
              <a:ea typeface="Aptos" panose="020B0004020202020204" pitchFamily="34" charset="0"/>
              <a:cs typeface="Arial" panose="020B0604020202020204" pitchFamily="34" charset="0"/>
            </a:endParaRPr>
          </a:p>
          <a:p>
            <a:r>
              <a:rPr lang="en-US" sz="1600" dirty="0">
                <a:effectLst/>
                <a:latin typeface="Arial" panose="020B0604020202020204" pitchFamily="34" charset="0"/>
                <a:ea typeface="Times New Roman" panose="02020603050405020304" pitchFamily="18" charset="0"/>
                <a:cs typeface="Arial" panose="020B0604020202020204" pitchFamily="34" charset="0"/>
              </a:rPr>
              <a:t>Release of white paper (September 2025)</a:t>
            </a:r>
          </a:p>
          <a:p>
            <a:r>
              <a:rPr lang="en-US" sz="1600" dirty="0">
                <a:latin typeface="Arial" panose="020B0604020202020204" pitchFamily="34" charset="0"/>
                <a:ea typeface="Times New Roman" panose="02020603050405020304" pitchFamily="18" charset="0"/>
                <a:cs typeface="Arial" panose="020B0604020202020204" pitchFamily="34" charset="0"/>
              </a:rPr>
              <a:t>Publication (Dec. 2025)</a:t>
            </a:r>
          </a:p>
          <a:p>
            <a:pPr marL="0" indent="0">
              <a:buNone/>
            </a:pPr>
            <a:r>
              <a:rPr lang="en-US" sz="1800" b="1" dirty="0">
                <a:latin typeface="Arial" panose="020B0604020202020204" pitchFamily="34" charset="0"/>
                <a:ea typeface="Times New Roman" panose="02020603050405020304" pitchFamily="18" charset="0"/>
                <a:cs typeface="Arial" panose="020B0604020202020204" pitchFamily="34" charset="0"/>
              </a:rPr>
              <a:t>Status</a:t>
            </a:r>
          </a:p>
          <a:p>
            <a:pPr marL="0" indent="0">
              <a:buNone/>
            </a:pPr>
            <a:r>
              <a:rPr lang="en-US" sz="1600" dirty="0">
                <a:effectLst/>
                <a:latin typeface="Arial" panose="020B0604020202020204" pitchFamily="34" charset="0"/>
                <a:ea typeface="Times New Roman" panose="02020603050405020304" pitchFamily="18" charset="0"/>
                <a:cs typeface="Arial" panose="020B0604020202020204" pitchFamily="34" charset="0"/>
              </a:rPr>
              <a:t>Semi-Automated data collection, extraction and data entries.</a:t>
            </a:r>
            <a:endParaRPr lang="en-US" sz="1600" dirty="0">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US" sz="1800" b="1" dirty="0">
                <a:latin typeface="Arial" panose="020B0604020202020204" pitchFamily="34" charset="0"/>
                <a:ea typeface="Times New Roman" panose="02020603050405020304" pitchFamily="18" charset="0"/>
                <a:cs typeface="Arial" panose="020B0604020202020204" pitchFamily="34" charset="0"/>
              </a:rPr>
              <a:t>TDM core team</a:t>
            </a:r>
            <a:endParaRPr lang="en-US" sz="1800" dirty="0">
              <a:latin typeface="Arial" panose="020B0604020202020204" pitchFamily="34" charset="0"/>
              <a:ea typeface="Times New Roman" panose="02020603050405020304" pitchFamily="18" charset="0"/>
              <a:cs typeface="Arial" panose="020B0604020202020204" pitchFamily="34" charset="0"/>
            </a:endParaRPr>
          </a:p>
          <a:p>
            <a:r>
              <a:rPr lang="en-US" sz="1600" dirty="0">
                <a:latin typeface="Arial" panose="020B0604020202020204" pitchFamily="34" charset="0"/>
                <a:ea typeface="Times New Roman" panose="02020603050405020304" pitchFamily="18" charset="0"/>
                <a:cs typeface="Arial" panose="020B0604020202020204" pitchFamily="34" charset="0"/>
              </a:rPr>
              <a:t>Non-PFAS: </a:t>
            </a:r>
            <a:r>
              <a:rPr lang="en-US" sz="1600" dirty="0" smtClean="0">
                <a:latin typeface="Arial" panose="020B0604020202020204" pitchFamily="34" charset="0"/>
                <a:ea typeface="Times New Roman" panose="02020603050405020304" pitchFamily="18" charset="0"/>
                <a:cs typeface="Arial" panose="020B0604020202020204" pitchFamily="34" charset="0"/>
              </a:rPr>
              <a:t>Kourosh Malek</a:t>
            </a:r>
            <a:endParaRPr lang="en-US" sz="1600" dirty="0">
              <a:latin typeface="Arial" panose="020B0604020202020204" pitchFamily="34" charset="0"/>
              <a:ea typeface="Times New Roman" panose="02020603050405020304" pitchFamily="18" charset="0"/>
              <a:cs typeface="Arial" panose="020B0604020202020204" pitchFamily="34" charset="0"/>
            </a:endParaRPr>
          </a:p>
          <a:p>
            <a:pPr lvl="1"/>
            <a:r>
              <a:rPr lang="en-CA" sz="1600" b="1" dirty="0" err="1">
                <a:solidFill>
                  <a:srgbClr val="C00000"/>
                </a:solidFill>
                <a:latin typeface="Arial" panose="020B0604020202020204" pitchFamily="34" charset="0"/>
                <a:cs typeface="Arial" panose="020B0604020202020204" pitchFamily="34" charset="0"/>
              </a:rPr>
              <a:t>nonPFAS</a:t>
            </a:r>
            <a:r>
              <a:rPr lang="en-CA" sz="1600" b="1" dirty="0">
                <a:solidFill>
                  <a:srgbClr val="C00000"/>
                </a:solidFill>
                <a:latin typeface="Arial" panose="020B0604020202020204" pitchFamily="34" charset="0"/>
                <a:cs typeface="Arial" panose="020B0604020202020204" pitchFamily="34" charset="0"/>
              </a:rPr>
              <a:t>-FC: </a:t>
            </a:r>
            <a:r>
              <a:rPr lang="en-CA" sz="1600" b="1" dirty="0" smtClean="0">
                <a:solidFill>
                  <a:srgbClr val="C00000"/>
                </a:solidFill>
                <a:latin typeface="Arial" panose="020B0604020202020204" pitchFamily="34" charset="0"/>
                <a:cs typeface="Arial" panose="020B0604020202020204" pitchFamily="34" charset="0"/>
              </a:rPr>
              <a:t>Monica Fabrizio</a:t>
            </a:r>
            <a:endParaRPr lang="en-CA" sz="1600" b="1" dirty="0">
              <a:solidFill>
                <a:srgbClr val="C00000"/>
              </a:solidFill>
              <a:latin typeface="Arial" panose="020B0604020202020204" pitchFamily="34" charset="0"/>
              <a:cs typeface="Arial" panose="020B0604020202020204" pitchFamily="34" charset="0"/>
            </a:endParaRPr>
          </a:p>
          <a:p>
            <a:pPr lvl="1"/>
            <a:r>
              <a:rPr lang="en-CA" sz="1600" b="1" dirty="0" err="1">
                <a:solidFill>
                  <a:srgbClr val="C00000"/>
                </a:solidFill>
                <a:latin typeface="Arial" panose="020B0604020202020204" pitchFamily="34" charset="0"/>
                <a:cs typeface="Arial" panose="020B0604020202020204" pitchFamily="34" charset="0"/>
              </a:rPr>
              <a:t>nonPFAS</a:t>
            </a:r>
            <a:r>
              <a:rPr lang="en-CA" sz="1600" b="1" dirty="0">
                <a:solidFill>
                  <a:srgbClr val="C00000"/>
                </a:solidFill>
                <a:latin typeface="Arial" panose="020B0604020202020204" pitchFamily="34" charset="0"/>
                <a:cs typeface="Arial" panose="020B0604020202020204" pitchFamily="34" charset="0"/>
              </a:rPr>
              <a:t>-WE: </a:t>
            </a:r>
            <a:r>
              <a:rPr lang="en-CA" sz="1600" b="1" dirty="0" smtClean="0">
                <a:solidFill>
                  <a:srgbClr val="C00000"/>
                </a:solidFill>
                <a:latin typeface="Arial" panose="020B0604020202020204" pitchFamily="34" charset="0"/>
                <a:cs typeface="Arial" panose="020B0604020202020204" pitchFamily="34" charset="0"/>
              </a:rPr>
              <a:t>Holger Ihssen</a:t>
            </a:r>
            <a:endParaRPr lang="en-CA" sz="1600" b="1" dirty="0">
              <a:solidFill>
                <a:srgbClr val="C00000"/>
              </a:solidFill>
              <a:latin typeface="Arial" panose="020B0604020202020204" pitchFamily="34" charset="0"/>
              <a:cs typeface="Arial" panose="020B0604020202020204" pitchFamily="34" charset="0"/>
            </a:endParaRPr>
          </a:p>
          <a:p>
            <a:r>
              <a:rPr lang="en-CA" sz="1600" dirty="0">
                <a:effectLst/>
                <a:latin typeface="Arial" panose="020B0604020202020204" pitchFamily="34" charset="0"/>
                <a:ea typeface="Times New Roman" panose="02020603050405020304" pitchFamily="18" charset="0"/>
                <a:cs typeface="Arial" panose="020B0604020202020204" pitchFamily="34" charset="0"/>
              </a:rPr>
              <a:t>MOFs for Energy storage: </a:t>
            </a:r>
            <a:r>
              <a:rPr lang="en-US" sz="1600" dirty="0">
                <a:latin typeface="Arial" panose="020B0604020202020204" pitchFamily="34" charset="0"/>
                <a:ea typeface="Times New Roman" panose="02020603050405020304" pitchFamily="18" charset="0"/>
                <a:cs typeface="Arial" panose="020B0604020202020204" pitchFamily="34" charset="0"/>
              </a:rPr>
              <a:t>Dorottya </a:t>
            </a:r>
            <a:r>
              <a:rPr lang="en-US" sz="1600" dirty="0" smtClean="0">
                <a:latin typeface="Arial" panose="020B0604020202020204" pitchFamily="34" charset="0"/>
                <a:ea typeface="Times New Roman" panose="02020603050405020304" pitchFamily="18" charset="0"/>
                <a:cs typeface="Arial" panose="020B0604020202020204" pitchFamily="34" charset="0"/>
              </a:rPr>
              <a:t>Kriechbaumer</a:t>
            </a:r>
            <a:endParaRPr lang="en-US" sz="1600" dirty="0">
              <a:latin typeface="Arial" panose="020B0604020202020204" pitchFamily="34" charset="0"/>
              <a:ea typeface="Times New Roman" panose="02020603050405020304" pitchFamily="18" charset="0"/>
              <a:cs typeface="Arial" panose="020B0604020202020204" pitchFamily="34" charset="0"/>
            </a:endParaRPr>
          </a:p>
          <a:p>
            <a:pPr lvl="1"/>
            <a:r>
              <a:rPr lang="en-CA" sz="1600" b="1" dirty="0">
                <a:solidFill>
                  <a:srgbClr val="C00000"/>
                </a:solidFill>
                <a:latin typeface="Arial" panose="020B0604020202020204" pitchFamily="34" charset="0"/>
                <a:cs typeface="Arial" panose="020B0604020202020204" pitchFamily="34" charset="0"/>
              </a:rPr>
              <a:t>MOF-H2: </a:t>
            </a:r>
            <a:r>
              <a:rPr lang="pt-PT" sz="1600" b="1" i="0" u="none" strike="noStrike" dirty="0">
                <a:solidFill>
                  <a:srgbClr val="C00000"/>
                </a:solidFill>
                <a:effectLst/>
                <a:latin typeface="Arial" panose="020B0604020202020204" pitchFamily="34" charset="0"/>
                <a:cs typeface="Arial" panose="020B0604020202020204" pitchFamily="34" charset="0"/>
              </a:rPr>
              <a:t>António </a:t>
            </a:r>
            <a:r>
              <a:rPr lang="pt-PT" sz="1600" b="1" i="0" u="none" strike="noStrike" dirty="0" smtClean="0">
                <a:solidFill>
                  <a:srgbClr val="C00000"/>
                </a:solidFill>
                <a:effectLst/>
                <a:latin typeface="Arial" panose="020B0604020202020204" pitchFamily="34" charset="0"/>
                <a:cs typeface="Arial" panose="020B0604020202020204" pitchFamily="34" charset="0"/>
              </a:rPr>
              <a:t>Pereira Gonçalves</a:t>
            </a:r>
          </a:p>
          <a:p>
            <a:pPr lvl="1"/>
            <a:r>
              <a:rPr lang="en-CA" sz="1600" b="1" dirty="0" smtClean="0">
                <a:solidFill>
                  <a:srgbClr val="C00000"/>
                </a:solidFill>
                <a:latin typeface="Arial" panose="020B0604020202020204" pitchFamily="34" charset="0"/>
                <a:cs typeface="Arial" panose="020B0604020202020204" pitchFamily="34" charset="0"/>
              </a:rPr>
              <a:t>MOF-CO2: Dave </a:t>
            </a:r>
            <a:r>
              <a:rPr lang="en-CA" sz="1600" b="1" dirty="0" err="1" smtClean="0">
                <a:solidFill>
                  <a:srgbClr val="C00000"/>
                </a:solidFill>
                <a:latin typeface="Arial" panose="020B0604020202020204" pitchFamily="34" charset="0"/>
                <a:cs typeface="Arial" panose="020B0604020202020204" pitchFamily="34" charset="0"/>
              </a:rPr>
              <a:t>Culliton</a:t>
            </a:r>
            <a:endParaRPr lang="en-CA" sz="1600" b="1" dirty="0" smtClean="0">
              <a:solidFill>
                <a:srgbClr val="C00000"/>
              </a:solidFill>
              <a:latin typeface="Arial" panose="020B0604020202020204" pitchFamily="34" charset="0"/>
              <a:cs typeface="Arial" panose="020B0604020202020204" pitchFamily="34" charset="0"/>
            </a:endParaRPr>
          </a:p>
          <a:p>
            <a:r>
              <a:rPr lang="en-CA" sz="1600" dirty="0" smtClean="0">
                <a:latin typeface="Arial" panose="020B0604020202020204" pitchFamily="34" charset="0"/>
                <a:ea typeface="Times New Roman" panose="02020603050405020304" pitchFamily="18" charset="0"/>
                <a:cs typeface="Arial" panose="020B0604020202020204" pitchFamily="34" charset="0"/>
              </a:rPr>
              <a:t>Solid </a:t>
            </a:r>
            <a:r>
              <a:rPr lang="en-CA" sz="1600" dirty="0">
                <a:latin typeface="Arial" panose="020B0604020202020204" pitchFamily="34" charset="0"/>
                <a:ea typeface="Times New Roman" panose="02020603050405020304" pitchFamily="18" charset="0"/>
                <a:cs typeface="Arial" panose="020B0604020202020204" pitchFamily="34" charset="0"/>
              </a:rPr>
              <a:t>Polymer Electrolytes for </a:t>
            </a:r>
            <a:r>
              <a:rPr lang="en-CA" sz="1600" dirty="0" err="1">
                <a:latin typeface="Arial" panose="020B0604020202020204" pitchFamily="34" charset="0"/>
                <a:ea typeface="Times New Roman" panose="02020603050405020304" pitchFamily="18" charset="0"/>
                <a:cs typeface="Arial" panose="020B0604020202020204" pitchFamily="34" charset="0"/>
              </a:rPr>
              <a:t>LiB</a:t>
            </a:r>
            <a:r>
              <a:rPr lang="en-CA" sz="1600" dirty="0">
                <a:latin typeface="Arial" panose="020B0604020202020204" pitchFamily="34" charset="0"/>
                <a:ea typeface="Times New Roman" panose="02020603050405020304" pitchFamily="18" charset="0"/>
                <a:cs typeface="Arial" panose="020B0604020202020204" pitchFamily="34" charset="0"/>
              </a:rPr>
              <a:t>/</a:t>
            </a:r>
            <a:r>
              <a:rPr lang="en-CA" sz="1600" dirty="0" err="1">
                <a:latin typeface="Arial" panose="020B0604020202020204" pitchFamily="34" charset="0"/>
                <a:ea typeface="Times New Roman" panose="02020603050405020304" pitchFamily="18" charset="0"/>
                <a:cs typeface="Arial" panose="020B0604020202020204" pitchFamily="34" charset="0"/>
              </a:rPr>
              <a:t>NiB</a:t>
            </a:r>
            <a:r>
              <a:rPr lang="en-CA" sz="1600" dirty="0">
                <a:latin typeface="Arial" panose="020B0604020202020204" pitchFamily="34" charset="0"/>
                <a:ea typeface="Times New Roman" panose="02020603050405020304" pitchFamily="18" charset="0"/>
                <a:cs typeface="Arial" panose="020B0604020202020204" pitchFamily="34" charset="0"/>
              </a:rPr>
              <a:t> and </a:t>
            </a:r>
            <a:r>
              <a:rPr lang="en-CA" sz="1600" dirty="0" err="1">
                <a:latin typeface="Arial" panose="020B0604020202020204" pitchFamily="34" charset="0"/>
                <a:ea typeface="Times New Roman" panose="02020603050405020304" pitchFamily="18" charset="0"/>
                <a:cs typeface="Arial" panose="020B0604020202020204" pitchFamily="34" charset="0"/>
              </a:rPr>
              <a:t>supercaps</a:t>
            </a:r>
            <a:r>
              <a:rPr lang="en-CA" sz="1600" dirty="0">
                <a:latin typeface="Arial" panose="020B0604020202020204" pitchFamily="34" charset="0"/>
                <a:ea typeface="Times New Roman" panose="02020603050405020304" pitchFamily="18" charset="0"/>
                <a:cs typeface="Arial" panose="020B0604020202020204" pitchFamily="34" charset="0"/>
              </a:rPr>
              <a:t>: </a:t>
            </a:r>
            <a:r>
              <a:rPr lang="en-CA" sz="1600" dirty="0" smtClean="0">
                <a:latin typeface="Arial" panose="020B0604020202020204" pitchFamily="34" charset="0"/>
                <a:ea typeface="Times New Roman" panose="02020603050405020304" pitchFamily="18" charset="0"/>
                <a:cs typeface="Arial" panose="020B0604020202020204" pitchFamily="34" charset="0"/>
              </a:rPr>
              <a:t>Saco Nakamae</a:t>
            </a:r>
            <a:endParaRPr lang="en-CA" sz="1600" dirty="0">
              <a:latin typeface="Arial" panose="020B0604020202020204" pitchFamily="34" charset="0"/>
              <a:ea typeface="Times New Roman" panose="02020603050405020304" pitchFamily="18" charset="0"/>
              <a:cs typeface="Arial" panose="020B0604020202020204" pitchFamily="34" charset="0"/>
            </a:endParaRPr>
          </a:p>
          <a:p>
            <a:pPr lvl="1"/>
            <a:r>
              <a:rPr lang="en-US" sz="1600" b="1" dirty="0">
                <a:solidFill>
                  <a:srgbClr val="C00000"/>
                </a:solidFill>
                <a:latin typeface="Arial" panose="020B0604020202020204" pitchFamily="34" charset="0"/>
                <a:cs typeface="Arial" panose="020B0604020202020204" pitchFamily="34" charset="0"/>
              </a:rPr>
              <a:t>SPE-</a:t>
            </a:r>
            <a:r>
              <a:rPr lang="en-US" sz="1600" b="1" dirty="0" err="1">
                <a:solidFill>
                  <a:srgbClr val="C00000"/>
                </a:solidFill>
                <a:latin typeface="Arial" panose="020B0604020202020204" pitchFamily="34" charset="0"/>
                <a:cs typeface="Arial" panose="020B0604020202020204" pitchFamily="34" charset="0"/>
              </a:rPr>
              <a:t>Supercaps</a:t>
            </a:r>
            <a:r>
              <a:rPr lang="en-US" sz="1600" b="1" dirty="0">
                <a:solidFill>
                  <a:srgbClr val="C00000"/>
                </a:solidFill>
                <a:latin typeface="Arial" panose="020B0604020202020204" pitchFamily="34" charset="0"/>
                <a:cs typeface="Arial" panose="020B0604020202020204" pitchFamily="34" charset="0"/>
              </a:rPr>
              <a:t>: Antonio </a:t>
            </a:r>
            <a:r>
              <a:rPr lang="en-US" sz="1600" b="1" dirty="0" smtClean="0">
                <a:solidFill>
                  <a:srgbClr val="C00000"/>
                </a:solidFill>
                <a:latin typeface="Arial" panose="020B0604020202020204" pitchFamily="34" charset="0"/>
                <a:cs typeface="Arial" panose="020B0604020202020204" pitchFamily="34" charset="0"/>
              </a:rPr>
              <a:t>Peñas Sanjuan &amp; Jorge G. Cañadas</a:t>
            </a:r>
            <a:endParaRPr lang="en-US" sz="1600" b="1" dirty="0">
              <a:solidFill>
                <a:srgbClr val="C00000"/>
              </a:solidFill>
              <a:latin typeface="Arial" panose="020B0604020202020204" pitchFamily="34" charset="0"/>
              <a:cs typeface="Arial" panose="020B0604020202020204" pitchFamily="34" charset="0"/>
            </a:endParaRPr>
          </a:p>
          <a:p>
            <a:pPr lvl="1"/>
            <a:r>
              <a:rPr lang="en-CA" sz="1600" b="1" dirty="0">
                <a:solidFill>
                  <a:srgbClr val="C00000"/>
                </a:solidFill>
                <a:latin typeface="Arial" panose="020B0604020202020204" pitchFamily="34" charset="0"/>
                <a:cs typeface="Arial" panose="020B0604020202020204" pitchFamily="34" charset="0"/>
              </a:rPr>
              <a:t>SPE-Battery: Monica </a:t>
            </a:r>
            <a:r>
              <a:rPr lang="en-CA" sz="1600" b="1" dirty="0" smtClean="0">
                <a:solidFill>
                  <a:srgbClr val="C00000"/>
                </a:solidFill>
                <a:latin typeface="Arial" panose="020B0604020202020204" pitchFamily="34" charset="0"/>
                <a:cs typeface="Arial" panose="020B0604020202020204" pitchFamily="34" charset="0"/>
              </a:rPr>
              <a:t>Fabrizio</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p>
            <a:r>
              <a:rPr lang="en-US" sz="1600" dirty="0">
                <a:latin typeface="Arial" panose="020B0604020202020204" pitchFamily="34" charset="0"/>
                <a:ea typeface="Times New Roman" panose="02020603050405020304" pitchFamily="18" charset="0"/>
                <a:cs typeface="Arial" panose="020B0604020202020204" pitchFamily="34" charset="0"/>
              </a:rPr>
              <a:t>White paper and publications: </a:t>
            </a:r>
            <a:r>
              <a:rPr lang="en-US" sz="1600" b="1" dirty="0">
                <a:solidFill>
                  <a:srgbClr val="C00000"/>
                </a:solidFill>
                <a:latin typeface="Arial" panose="020B0604020202020204" pitchFamily="34" charset="0"/>
                <a:ea typeface="Times New Roman" panose="02020603050405020304" pitchFamily="18" charset="0"/>
                <a:cs typeface="Arial" panose="020B0604020202020204" pitchFamily="34" charset="0"/>
              </a:rPr>
              <a:t>Iosif Galanakis, Theodore </a:t>
            </a:r>
            <a:r>
              <a:rPr lang="en-US" sz="1600" b="1" dirty="0" smtClean="0">
                <a:solidFill>
                  <a:srgbClr val="C00000"/>
                </a:solidFill>
                <a:latin typeface="Arial" panose="020B0604020202020204" pitchFamily="34" charset="0"/>
                <a:ea typeface="Times New Roman" panose="02020603050405020304" pitchFamily="18" charset="0"/>
                <a:cs typeface="Arial" panose="020B0604020202020204" pitchFamily="34" charset="0"/>
              </a:rPr>
              <a:t>Karakasidis</a:t>
            </a:r>
            <a:endParaRPr lang="en-US" sz="1600" b="1" dirty="0">
              <a:solidFill>
                <a:srgbClr val="C00000"/>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Title 1">
            <a:extLst>
              <a:ext uri="{FF2B5EF4-FFF2-40B4-BE49-F238E27FC236}">
                <a16:creationId xmlns:a16="http://schemas.microsoft.com/office/drawing/2014/main" id="{B9AD2D35-A314-BFA8-B873-0F2E97755DF1}"/>
              </a:ext>
            </a:extLst>
          </p:cNvPr>
          <p:cNvSpPr txBox="1">
            <a:spLocks/>
          </p:cNvSpPr>
          <p:nvPr/>
        </p:nvSpPr>
        <p:spPr>
          <a:xfrm>
            <a:off x="182217" y="59531"/>
            <a:ext cx="10515600" cy="979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b="1" dirty="0">
                <a:latin typeface="Arial Nova" panose="020B0504020202020204" pitchFamily="34" charset="0"/>
              </a:rPr>
              <a:t>WG-3: </a:t>
            </a:r>
            <a:r>
              <a:rPr lang="en-CA" sz="3200" b="1" dirty="0" smtClean="0">
                <a:latin typeface="Arial Nova" panose="020B0504020202020204" pitchFamily="34" charset="0"/>
              </a:rPr>
              <a:t>TDM follow-up </a:t>
            </a:r>
            <a:endParaRPr lang="en-CA" sz="3200" b="1" dirty="0">
              <a:latin typeface="Arial Nova" panose="020B0504020202020204" pitchFamily="34" charset="0"/>
            </a:endParaRPr>
          </a:p>
        </p:txBody>
      </p:sp>
      <p:sp>
        <p:nvSpPr>
          <p:cNvPr id="3" name="Title 1">
            <a:extLst>
              <a:ext uri="{FF2B5EF4-FFF2-40B4-BE49-F238E27FC236}">
                <a16:creationId xmlns:a16="http://schemas.microsoft.com/office/drawing/2014/main" id="{639B16E2-37FE-FCB9-BBB3-F38D523D9CF4}"/>
              </a:ext>
            </a:extLst>
          </p:cNvPr>
          <p:cNvSpPr txBox="1">
            <a:spLocks/>
          </p:cNvSpPr>
          <p:nvPr/>
        </p:nvSpPr>
        <p:spPr>
          <a:xfrm>
            <a:off x="7756190" y="5208780"/>
            <a:ext cx="4021409" cy="979971"/>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b="1" dirty="0">
                <a:latin typeface="Arial Nova" panose="020B0504020202020204" pitchFamily="34" charset="0"/>
              </a:rPr>
              <a:t>Next </a:t>
            </a:r>
            <a:r>
              <a:rPr lang="en-CA" sz="1800" b="1" dirty="0" smtClean="0">
                <a:latin typeface="Arial Nova" panose="020B0504020202020204" pitchFamily="34" charset="0"/>
              </a:rPr>
              <a:t>meeting: June 20, 2025</a:t>
            </a:r>
          </a:p>
          <a:p>
            <a:r>
              <a:rPr lang="en-CA" sz="1800" b="1" dirty="0" smtClean="0">
                <a:latin typeface="Arial Nova" panose="020B0504020202020204" pitchFamily="34" charset="0"/>
              </a:rPr>
              <a:t>Invitation has been sent to members</a:t>
            </a:r>
            <a:endParaRPr lang="en-CA" sz="1800" b="1" dirty="0">
              <a:latin typeface="Arial Nova" panose="020B0504020202020204" pitchFamily="34" charset="0"/>
            </a:endParaRPr>
          </a:p>
        </p:txBody>
      </p:sp>
      <p:pic>
        <p:nvPicPr>
          <p:cNvPr id="8" name="Picture 7" descr="A screenshot of a computer&#10;&#10;AI-generated content may be incorrect.">
            <a:extLst>
              <a:ext uri="{FF2B5EF4-FFF2-40B4-BE49-F238E27FC236}">
                <a16:creationId xmlns:a16="http://schemas.microsoft.com/office/drawing/2014/main" id="{D17EC4AC-49B4-E63C-0B21-50187E6CD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9403" y="361145"/>
            <a:ext cx="3145239" cy="1971642"/>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79CB9155-B434-C12F-E3C4-FA90916A8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944" y="937629"/>
            <a:ext cx="3112189" cy="1971642"/>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A5893959-9A7D-8338-4CBA-CCACB7CF6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201" y="2316380"/>
            <a:ext cx="2937746" cy="1848251"/>
          </a:xfrm>
          <a:prstGeom prst="rect">
            <a:avLst/>
          </a:prstGeom>
        </p:spPr>
      </p:pic>
      <p:sp>
        <p:nvSpPr>
          <p:cNvPr id="2" name="Espace réservé de la date 1"/>
          <p:cNvSpPr>
            <a:spLocks noGrp="1"/>
          </p:cNvSpPr>
          <p:nvPr>
            <p:ph type="dt" sz="half" idx="10"/>
          </p:nvPr>
        </p:nvSpPr>
        <p:spPr/>
        <p:txBody>
          <a:bodyPr/>
          <a:lstStyle/>
          <a:p>
            <a:fld id="{C25663F3-51F3-43DD-983E-77289B94B792}" type="datetime1">
              <a:rPr lang="en-US" smtClean="0"/>
              <a:t>6/17/2025</a:t>
            </a:fld>
            <a:endParaRPr lang="de-DE"/>
          </a:p>
        </p:txBody>
      </p:sp>
      <p:sp>
        <p:nvSpPr>
          <p:cNvPr id="6" name="Espace réservé du pied de page 5"/>
          <p:cNvSpPr>
            <a:spLocks noGrp="1"/>
          </p:cNvSpPr>
          <p:nvPr>
            <p:ph type="ftr" sz="quarter" idx="11"/>
          </p:nvPr>
        </p:nvSpPr>
        <p:spPr/>
        <p:txBody>
          <a:bodyPr/>
          <a:lstStyle/>
          <a:p>
            <a:r>
              <a:rPr lang="en-US" dirty="0" smtClean="0"/>
              <a:t>EU-MACE CG update meeting GP2 - 5</a:t>
            </a:r>
            <a:endParaRPr lang="de-DE" dirty="0"/>
          </a:p>
        </p:txBody>
      </p:sp>
      <p:sp>
        <p:nvSpPr>
          <p:cNvPr id="9" name="Rectangle 8"/>
          <p:cNvSpPr/>
          <p:nvPr/>
        </p:nvSpPr>
        <p:spPr>
          <a:xfrm>
            <a:off x="6882709" y="4186149"/>
            <a:ext cx="5066729" cy="584775"/>
          </a:xfrm>
          <a:prstGeom prst="rect">
            <a:avLst/>
          </a:prstGeom>
        </p:spPr>
        <p:txBody>
          <a:bodyPr wrap="square">
            <a:spAutoFit/>
          </a:bodyPr>
          <a:lstStyle/>
          <a:p>
            <a:r>
              <a:rPr lang="en-CA" sz="1600" dirty="0">
                <a:solidFill>
                  <a:srgbClr val="000000"/>
                </a:solidFill>
                <a:latin typeface="Arial" panose="020B0604020202020204" pitchFamily="34" charset="0"/>
                <a:cs typeface="Arial" panose="020B0604020202020204" pitchFamily="34" charset="0"/>
                <a:hlinkClick r:id="rId6" tooltip="https://www.nature.com/sdata/journal-impact"/>
              </a:rPr>
              <a:t>https://www.nature.com/sdata/journal-impact</a:t>
            </a:r>
            <a:r>
              <a:rPr lang="en-CA" sz="1600" dirty="0">
                <a:solidFill>
                  <a:srgbClr val="000000"/>
                </a:solidFill>
                <a:latin typeface="Arial" panose="020B0604020202020204" pitchFamily="34" charset="0"/>
                <a:cs typeface="Arial" panose="020B0604020202020204" pitchFamily="34" charset="0"/>
              </a:rPr>
              <a:t>; </a:t>
            </a:r>
            <a:r>
              <a:rPr lang="en-CA" sz="1600" dirty="0">
                <a:solidFill>
                  <a:srgbClr val="000000"/>
                </a:solidFill>
                <a:latin typeface="Arial" panose="020B0604020202020204" pitchFamily="34" charset="0"/>
                <a:cs typeface="Arial" panose="020B0604020202020204" pitchFamily="34" charset="0"/>
                <a:hlinkClick r:id="rId7" tooltip="https://www.sciencedirect.com/journal/data-in-brief"/>
              </a:rPr>
              <a:t>https://www.sciencedirect.com/journal/data-in-brief</a:t>
            </a:r>
            <a:endParaRPr lang="en-CA"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13004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656080" y="3443967"/>
            <a:ext cx="10547089" cy="1224000"/>
          </a:xfrm>
        </p:spPr>
        <p:txBody>
          <a:bodyPr/>
          <a:lstStyle/>
          <a:p>
            <a:r>
              <a:rPr lang="fr-FR" b="1" dirty="0" err="1" smtClean="0"/>
              <a:t>Upcoming</a:t>
            </a:r>
            <a:r>
              <a:rPr lang="fr-FR" b="1" dirty="0" smtClean="0"/>
              <a:t> calls</a:t>
            </a:r>
            <a:endParaRPr lang="en-US" b="1" dirty="0"/>
          </a:p>
        </p:txBody>
      </p:sp>
    </p:spTree>
    <p:extLst>
      <p:ext uri="{BB962C8B-B14F-4D97-AF65-F5344CB8AC3E}">
        <p14:creationId xmlns:p14="http://schemas.microsoft.com/office/powerpoint/2010/main" val="10885418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32416A3-39EF-4CBE-943D-C79C22FDDC46}"/>
              </a:ext>
            </a:extLst>
          </p:cNvPr>
          <p:cNvSpPr>
            <a:spLocks noGrp="1"/>
          </p:cNvSpPr>
          <p:nvPr>
            <p:ph type="title"/>
          </p:nvPr>
        </p:nvSpPr>
        <p:spPr>
          <a:xfrm>
            <a:off x="838200" y="649956"/>
            <a:ext cx="10515600" cy="726137"/>
          </a:xfrm>
        </p:spPr>
        <p:txBody>
          <a:bodyPr/>
          <a:lstStyle/>
          <a:p>
            <a:r>
              <a:rPr lang="en-US" sz="2800" dirty="0" smtClean="0"/>
              <a:t>Horizon EU clusters, EIC, MCSA ….</a:t>
            </a:r>
            <a:endParaRPr lang="en-US" sz="2800" dirty="0"/>
          </a:p>
        </p:txBody>
      </p:sp>
      <p:sp>
        <p:nvSpPr>
          <p:cNvPr id="6" name="Espace réservé du pied de page 5"/>
          <p:cNvSpPr>
            <a:spLocks noGrp="1"/>
          </p:cNvSpPr>
          <p:nvPr>
            <p:ph type="ftr" sz="quarter" idx="11"/>
          </p:nvPr>
        </p:nvSpPr>
        <p:spPr/>
        <p:txBody>
          <a:bodyPr/>
          <a:lstStyle/>
          <a:p>
            <a:r>
              <a:rPr lang="en-US" smtClean="0"/>
              <a:t>EU-MACE CG update meeting GP2 - 5</a:t>
            </a:r>
            <a:endParaRPr lang="en-US" dirty="0"/>
          </a:p>
        </p:txBody>
      </p:sp>
      <p:sp>
        <p:nvSpPr>
          <p:cNvPr id="7" name="Espace réservé du numéro de diapositive 6"/>
          <p:cNvSpPr>
            <a:spLocks noGrp="1"/>
          </p:cNvSpPr>
          <p:nvPr>
            <p:ph type="sldNum" sz="quarter" idx="12"/>
          </p:nvPr>
        </p:nvSpPr>
        <p:spPr/>
        <p:txBody>
          <a:bodyPr/>
          <a:lstStyle/>
          <a:p>
            <a:fld id="{F91729D4-A164-47A3-830D-E792BCE699E4}" type="slidenum">
              <a:rPr lang="en-US" smtClean="0"/>
              <a:t>24</a:t>
            </a:fld>
            <a:endParaRPr lang="en-US" dirty="0"/>
          </a:p>
        </p:txBody>
      </p:sp>
      <p:sp>
        <p:nvSpPr>
          <p:cNvPr id="8" name="Espace réservé de la date 7"/>
          <p:cNvSpPr>
            <a:spLocks noGrp="1"/>
          </p:cNvSpPr>
          <p:nvPr>
            <p:ph type="dt" sz="half" idx="10"/>
          </p:nvPr>
        </p:nvSpPr>
        <p:spPr/>
        <p:txBody>
          <a:bodyPr/>
          <a:lstStyle/>
          <a:p>
            <a:fld id="{4A3A350E-E67C-4281-8471-182F8612FEA5}" type="datetime1">
              <a:rPr lang="en-US" smtClean="0"/>
              <a:t>6/17/2025</a:t>
            </a:fld>
            <a:endParaRPr lang="en-US" dirty="0"/>
          </a:p>
        </p:txBody>
      </p:sp>
      <p:sp>
        <p:nvSpPr>
          <p:cNvPr id="11" name="ZoneTexte 10"/>
          <p:cNvSpPr txBox="1"/>
          <p:nvPr/>
        </p:nvSpPr>
        <p:spPr>
          <a:xfrm>
            <a:off x="609600" y="1660704"/>
            <a:ext cx="11077575" cy="4670894"/>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sz="2000" dirty="0" smtClean="0"/>
              <a:t>2026-2027 </a:t>
            </a:r>
            <a:r>
              <a:rPr lang="en-US" sz="2000" dirty="0" err="1" smtClean="0"/>
              <a:t>programme</a:t>
            </a:r>
            <a:r>
              <a:rPr lang="en-US" sz="2000" dirty="0" smtClean="0"/>
              <a:t> ‘drafts’ are leaking!</a:t>
            </a:r>
          </a:p>
          <a:p>
            <a:pPr marL="742950" lvl="1" indent="-285750">
              <a:lnSpc>
                <a:spcPct val="125000"/>
              </a:lnSpc>
              <a:buFont typeface="Arial" panose="020B0604020202020204" pitchFamily="34" charset="0"/>
              <a:buChar char="•"/>
            </a:pPr>
            <a:r>
              <a:rPr lang="fr-FR" sz="2000" dirty="0" smtClean="0"/>
              <a:t>Cluster 4 &amp; Cluster 5 are the </a:t>
            </a:r>
            <a:r>
              <a:rPr lang="fr-FR" sz="2000" dirty="0" err="1" smtClean="0"/>
              <a:t>most</a:t>
            </a:r>
            <a:r>
              <a:rPr lang="fr-FR" sz="2000" dirty="0" smtClean="0"/>
              <a:t> pertinent</a:t>
            </a:r>
          </a:p>
          <a:p>
            <a:pPr marL="742950" lvl="1" indent="-285750">
              <a:lnSpc>
                <a:spcPct val="125000"/>
              </a:lnSpc>
              <a:buFont typeface="Arial" panose="020B0604020202020204" pitchFamily="34" charset="0"/>
              <a:buChar char="•"/>
            </a:pPr>
            <a:r>
              <a:rPr lang="fr-FR" sz="2000" dirty="0" smtClean="0"/>
              <a:t>Contact </a:t>
            </a:r>
            <a:r>
              <a:rPr lang="fr-FR" sz="2000" dirty="0" err="1" smtClean="0"/>
              <a:t>your</a:t>
            </a:r>
            <a:r>
              <a:rPr lang="fr-FR" sz="2000" dirty="0" smtClean="0"/>
              <a:t> </a:t>
            </a:r>
            <a:r>
              <a:rPr lang="fr-FR" sz="2000" dirty="0" err="1" smtClean="0"/>
              <a:t>university</a:t>
            </a:r>
            <a:r>
              <a:rPr lang="fr-FR" sz="2000" dirty="0" smtClean="0"/>
              <a:t>, </a:t>
            </a:r>
            <a:r>
              <a:rPr lang="fr-FR" sz="2000" dirty="0" err="1" smtClean="0"/>
              <a:t>NCPs</a:t>
            </a:r>
            <a:r>
              <a:rPr lang="fr-FR" sz="2000" dirty="0" smtClean="0"/>
              <a:t>, etc.</a:t>
            </a:r>
            <a:endParaRPr lang="en-US" sz="2000" dirty="0" smtClean="0"/>
          </a:p>
          <a:p>
            <a:pPr marL="285750" indent="-285750">
              <a:lnSpc>
                <a:spcPct val="125000"/>
              </a:lnSpc>
              <a:buFont typeface="Arial" panose="020B0604020202020204" pitchFamily="34" charset="0"/>
              <a:buChar char="•"/>
            </a:pPr>
            <a:r>
              <a:rPr lang="fr-FR" sz="2000" dirty="0" smtClean="0"/>
              <a:t>EIC Accelerator: open and </a:t>
            </a:r>
            <a:r>
              <a:rPr lang="fr-FR" sz="2000" dirty="0" err="1" smtClean="0"/>
              <a:t>continuous</a:t>
            </a:r>
            <a:r>
              <a:rPr lang="fr-FR" sz="2000" dirty="0" smtClean="0"/>
              <a:t> call 2025 </a:t>
            </a:r>
            <a:r>
              <a:rPr lang="fr-FR" sz="2000" dirty="0" err="1" smtClean="0"/>
              <a:t>submission</a:t>
            </a:r>
            <a:r>
              <a:rPr lang="fr-FR" sz="2000" dirty="0"/>
              <a:t> </a:t>
            </a:r>
            <a:r>
              <a:rPr lang="fr-FR" sz="2000" dirty="0" smtClean="0"/>
              <a:t>possible</a:t>
            </a:r>
          </a:p>
          <a:p>
            <a:pPr marL="285750" indent="-285750">
              <a:lnSpc>
                <a:spcPct val="125000"/>
              </a:lnSpc>
              <a:buFont typeface="Arial" panose="020B0604020202020204" pitchFamily="34" charset="0"/>
              <a:buChar char="•"/>
            </a:pPr>
            <a:r>
              <a:rPr lang="fr-FR" sz="2000" dirty="0" smtClean="0"/>
              <a:t>EIC </a:t>
            </a:r>
            <a:r>
              <a:rPr lang="fr-FR" sz="2000" dirty="0" err="1" smtClean="0"/>
              <a:t>Pathfinder</a:t>
            </a:r>
            <a:r>
              <a:rPr lang="fr-FR" sz="2000" dirty="0" smtClean="0"/>
              <a:t> (open): for </a:t>
            </a:r>
            <a:r>
              <a:rPr lang="fr-FR" sz="2000" dirty="0" err="1" smtClean="0"/>
              <a:t>Spring</a:t>
            </a:r>
            <a:r>
              <a:rPr lang="fr-FR" sz="2000" dirty="0" smtClean="0"/>
              <a:t> </a:t>
            </a:r>
            <a:r>
              <a:rPr lang="fr-FR" sz="2000" dirty="0" err="1" smtClean="0"/>
              <a:t>next</a:t>
            </a:r>
            <a:r>
              <a:rPr lang="fr-FR" sz="2000" dirty="0" smtClean="0"/>
              <a:t> </a:t>
            </a:r>
            <a:r>
              <a:rPr lang="fr-FR" sz="2000" dirty="0" err="1" smtClean="0"/>
              <a:t>year</a:t>
            </a:r>
            <a:r>
              <a:rPr lang="fr-FR" sz="2000" dirty="0" smtClean="0"/>
              <a:t> </a:t>
            </a:r>
            <a:r>
              <a:rPr lang="fr-FR" sz="2000" dirty="0" smtClean="0">
                <a:sym typeface="Wingdings" panose="05000000000000000000" pitchFamily="2" charset="2"/>
              </a:rPr>
              <a:t> </a:t>
            </a:r>
            <a:r>
              <a:rPr lang="fr-FR" sz="2000" dirty="0" err="1" smtClean="0">
                <a:sym typeface="Wingdings" panose="05000000000000000000" pitchFamily="2" charset="2"/>
              </a:rPr>
              <a:t>brokerage</a:t>
            </a:r>
            <a:r>
              <a:rPr lang="fr-FR" sz="2000" dirty="0" smtClean="0">
                <a:sym typeface="Wingdings" panose="05000000000000000000" pitchFamily="2" charset="2"/>
              </a:rPr>
              <a:t> via </a:t>
            </a:r>
            <a:r>
              <a:rPr lang="fr-FR" sz="2000" dirty="0" err="1" smtClean="0">
                <a:sym typeface="Wingdings" panose="05000000000000000000" pitchFamily="2" charset="2"/>
              </a:rPr>
              <a:t>WGs</a:t>
            </a:r>
            <a:r>
              <a:rPr lang="fr-FR" sz="2000" dirty="0" smtClean="0">
                <a:sym typeface="Wingdings" panose="05000000000000000000" pitchFamily="2" charset="2"/>
              </a:rPr>
              <a:t> and </a:t>
            </a:r>
            <a:r>
              <a:rPr lang="fr-FR" sz="2000" dirty="0" err="1" smtClean="0">
                <a:sym typeface="Wingdings" panose="05000000000000000000" pitchFamily="2" charset="2"/>
              </a:rPr>
              <a:t>Tasks</a:t>
            </a:r>
            <a:endParaRPr lang="fr-FR" sz="2000" dirty="0" smtClean="0">
              <a:sym typeface="Wingdings" panose="05000000000000000000" pitchFamily="2" charset="2"/>
            </a:endParaRPr>
          </a:p>
          <a:p>
            <a:pPr marL="285750" indent="-285750">
              <a:lnSpc>
                <a:spcPct val="125000"/>
              </a:lnSpc>
              <a:buFont typeface="Arial" panose="020B0604020202020204" pitchFamily="34" charset="0"/>
              <a:buChar char="•"/>
            </a:pPr>
            <a:r>
              <a:rPr lang="fr-FR" sz="2000" b="1" dirty="0">
                <a:sym typeface="Wingdings" panose="05000000000000000000" pitchFamily="2" charset="2"/>
              </a:rPr>
              <a:t>MCSA: </a:t>
            </a:r>
            <a:r>
              <a:rPr lang="fr-FR" sz="2000" b="1" dirty="0" err="1">
                <a:sym typeface="Wingdings" panose="05000000000000000000" pitchFamily="2" charset="2"/>
              </a:rPr>
              <a:t>November</a:t>
            </a:r>
            <a:r>
              <a:rPr lang="fr-FR" sz="2000" b="1" dirty="0">
                <a:sym typeface="Wingdings" panose="05000000000000000000" pitchFamily="2" charset="2"/>
              </a:rPr>
              <a:t> 25, </a:t>
            </a:r>
            <a:r>
              <a:rPr lang="fr-FR" sz="2000" b="1" dirty="0" smtClean="0">
                <a:sym typeface="Wingdings" panose="05000000000000000000" pitchFamily="2" charset="2"/>
              </a:rPr>
              <a:t>2025  </a:t>
            </a:r>
            <a:r>
              <a:rPr lang="fr-FR" sz="2000" b="1" dirty="0" err="1" smtClean="0">
                <a:sym typeface="Wingdings" panose="05000000000000000000" pitchFamily="2" charset="2"/>
              </a:rPr>
              <a:t>Legacy</a:t>
            </a:r>
            <a:r>
              <a:rPr lang="fr-FR" sz="2000" b="1" dirty="0" smtClean="0">
                <a:sym typeface="Wingdings" panose="05000000000000000000" pitchFamily="2" charset="2"/>
              </a:rPr>
              <a:t> </a:t>
            </a:r>
            <a:r>
              <a:rPr lang="fr-FR" sz="2000" b="1" dirty="0" err="1" smtClean="0">
                <a:sym typeface="Wingdings" panose="05000000000000000000" pitchFamily="2" charset="2"/>
              </a:rPr>
              <a:t>Lab</a:t>
            </a:r>
            <a:r>
              <a:rPr lang="fr-FR" sz="2000" b="1" dirty="0" smtClean="0">
                <a:sym typeface="Wingdings" panose="05000000000000000000" pitchFamily="2" charset="2"/>
              </a:rPr>
              <a:t> </a:t>
            </a:r>
            <a:r>
              <a:rPr lang="fr-FR" sz="2000" b="1" dirty="0" err="1" smtClean="0">
                <a:sym typeface="Wingdings" panose="05000000000000000000" pitchFamily="2" charset="2"/>
              </a:rPr>
              <a:t>submission</a:t>
            </a:r>
            <a:r>
              <a:rPr lang="fr-FR" sz="2000" b="1" dirty="0" smtClean="0">
                <a:sym typeface="Wingdings" panose="05000000000000000000" pitchFamily="2" charset="2"/>
              </a:rPr>
              <a:t> </a:t>
            </a:r>
            <a:r>
              <a:rPr lang="fr-FR" sz="2000" b="1" dirty="0" err="1" smtClean="0">
                <a:sym typeface="Wingdings" panose="05000000000000000000" pitchFamily="2" charset="2"/>
              </a:rPr>
              <a:t>under</a:t>
            </a:r>
            <a:r>
              <a:rPr lang="fr-FR" sz="2000" b="1" dirty="0" smtClean="0">
                <a:sym typeface="Wingdings" panose="05000000000000000000" pitchFamily="2" charset="2"/>
              </a:rPr>
              <a:t> discussion</a:t>
            </a:r>
          </a:p>
          <a:p>
            <a:pPr>
              <a:lnSpc>
                <a:spcPct val="125000"/>
              </a:lnSpc>
            </a:pPr>
            <a:endParaRPr lang="fr-FR" sz="2000" dirty="0" smtClean="0"/>
          </a:p>
          <a:p>
            <a:pPr>
              <a:lnSpc>
                <a:spcPct val="125000"/>
              </a:lnSpc>
            </a:pPr>
            <a:r>
              <a:rPr lang="fr-FR" sz="2000" dirty="0" smtClean="0">
                <a:sym typeface="Wingdings" panose="05000000000000000000" pitchFamily="2" charset="2"/>
              </a:rPr>
              <a:t> </a:t>
            </a:r>
            <a:r>
              <a:rPr lang="fr-FR" sz="2000" b="1" dirty="0" smtClean="0">
                <a:sym typeface="Wingdings" panose="05000000000000000000" pitchFamily="2" charset="2"/>
              </a:rPr>
              <a:t>Use B2B </a:t>
            </a:r>
            <a:r>
              <a:rPr lang="fr-FR" sz="2000" b="1" dirty="0" err="1" smtClean="0">
                <a:sym typeface="Wingdings" panose="05000000000000000000" pitchFamily="2" charset="2"/>
              </a:rPr>
              <a:t>platform</a:t>
            </a:r>
            <a:r>
              <a:rPr lang="fr-FR" sz="2000" b="1" dirty="0" smtClean="0">
                <a:sym typeface="Wingdings" panose="05000000000000000000" pitchFamily="2" charset="2"/>
              </a:rPr>
              <a:t> (open for </a:t>
            </a:r>
            <a:r>
              <a:rPr lang="fr-FR" sz="2000" b="1" dirty="0" err="1" smtClean="0">
                <a:sym typeface="Wingdings" panose="05000000000000000000" pitchFamily="2" charset="2"/>
              </a:rPr>
              <a:t>internal</a:t>
            </a:r>
            <a:r>
              <a:rPr lang="fr-FR" sz="2000" b="1" dirty="0" smtClean="0">
                <a:sym typeface="Wingdings" panose="05000000000000000000" pitchFamily="2" charset="2"/>
              </a:rPr>
              <a:t> use)! </a:t>
            </a:r>
            <a:r>
              <a:rPr lang="fr-FR" sz="2000" dirty="0" smtClean="0">
                <a:sym typeface="Wingdings" panose="05000000000000000000" pitchFamily="2" charset="2"/>
              </a:rPr>
              <a:t>Do </a:t>
            </a:r>
            <a:r>
              <a:rPr lang="fr-FR" sz="2000" dirty="0" err="1" smtClean="0">
                <a:sym typeface="Wingdings" panose="05000000000000000000" pitchFamily="2" charset="2"/>
              </a:rPr>
              <a:t>you</a:t>
            </a:r>
            <a:r>
              <a:rPr lang="fr-FR" sz="2000" dirty="0" smtClean="0">
                <a:sym typeface="Wingdings" panose="05000000000000000000" pitchFamily="2" charset="2"/>
              </a:rPr>
              <a:t> </a:t>
            </a:r>
            <a:r>
              <a:rPr lang="fr-FR" sz="2000" dirty="0" err="1" smtClean="0">
                <a:sym typeface="Wingdings" panose="05000000000000000000" pitchFamily="2" charset="2"/>
              </a:rPr>
              <a:t>want</a:t>
            </a:r>
            <a:r>
              <a:rPr lang="fr-FR" sz="2000" dirty="0" smtClean="0">
                <a:sym typeface="Wingdings" panose="05000000000000000000" pitchFamily="2" charset="2"/>
              </a:rPr>
              <a:t> to </a:t>
            </a:r>
            <a:r>
              <a:rPr lang="fr-FR" sz="2000" dirty="0" err="1" smtClean="0">
                <a:sym typeface="Wingdings" panose="05000000000000000000" pitchFamily="2" charset="2"/>
              </a:rPr>
              <a:t>submit</a:t>
            </a:r>
            <a:r>
              <a:rPr lang="fr-FR" sz="2000" dirty="0" smtClean="0">
                <a:sym typeface="Wingdings" panose="05000000000000000000" pitchFamily="2" charset="2"/>
              </a:rPr>
              <a:t> </a:t>
            </a:r>
            <a:r>
              <a:rPr lang="fr-FR" sz="2000" dirty="0" err="1" smtClean="0">
                <a:sym typeface="Wingdings" panose="05000000000000000000" pitchFamily="2" charset="2"/>
              </a:rPr>
              <a:t>your</a:t>
            </a:r>
            <a:r>
              <a:rPr lang="fr-FR" sz="2000" dirty="0" smtClean="0">
                <a:sym typeface="Wingdings" panose="05000000000000000000" pitchFamily="2" charset="2"/>
              </a:rPr>
              <a:t> expertise? </a:t>
            </a:r>
            <a:r>
              <a:rPr lang="fr-FR" sz="2000" dirty="0" err="1" smtClean="0">
                <a:sym typeface="Wingdings" panose="05000000000000000000" pitchFamily="2" charset="2"/>
              </a:rPr>
              <a:t>Send</a:t>
            </a:r>
            <a:r>
              <a:rPr lang="fr-FR" sz="2000" dirty="0" smtClean="0">
                <a:sym typeface="Wingdings" panose="05000000000000000000" pitchFamily="2" charset="2"/>
              </a:rPr>
              <a:t> to </a:t>
            </a:r>
            <a:r>
              <a:rPr lang="fr-FR" sz="2000" dirty="0" err="1" smtClean="0">
                <a:sym typeface="Wingdings" panose="05000000000000000000" pitchFamily="2" charset="2"/>
              </a:rPr>
              <a:t>Iosif</a:t>
            </a:r>
            <a:r>
              <a:rPr lang="fr-FR" sz="2000" dirty="0" smtClean="0">
                <a:sym typeface="Wingdings" panose="05000000000000000000" pitchFamily="2" charset="2"/>
              </a:rPr>
              <a:t> </a:t>
            </a:r>
            <a:r>
              <a:rPr lang="fr-FR" sz="2000" dirty="0" err="1">
                <a:sym typeface="Wingdings" panose="05000000000000000000" pitchFamily="2" charset="2"/>
              </a:rPr>
              <a:t>Galanakis</a:t>
            </a:r>
            <a:r>
              <a:rPr lang="fr-FR" sz="2000" dirty="0">
                <a:sym typeface="Wingdings" panose="05000000000000000000" pitchFamily="2" charset="2"/>
              </a:rPr>
              <a:t> &lt;galanakis@upatras.gr&gt;</a:t>
            </a:r>
            <a:endParaRPr lang="en-US" sz="2000" dirty="0" smtClean="0"/>
          </a:p>
          <a:p>
            <a:pPr>
              <a:lnSpc>
                <a:spcPct val="125000"/>
              </a:lnSpc>
            </a:pPr>
            <a:endParaRPr lang="fr-FR" sz="2000" dirty="0"/>
          </a:p>
          <a:p>
            <a:pPr>
              <a:lnSpc>
                <a:spcPct val="125000"/>
              </a:lnSpc>
            </a:pPr>
            <a:endParaRPr lang="fr-FR" sz="2000" dirty="0" smtClean="0"/>
          </a:p>
          <a:p>
            <a:pPr>
              <a:lnSpc>
                <a:spcPct val="125000"/>
              </a:lnSpc>
            </a:pPr>
            <a:endParaRPr lang="fr-FR" sz="2000" dirty="0" smtClean="0"/>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52215"/>
            <a:ext cx="1794856" cy="1211529"/>
          </a:xfrm>
          <a:prstGeom prst="rect">
            <a:avLst/>
          </a:prstGeom>
        </p:spPr>
      </p:pic>
    </p:spTree>
    <p:extLst>
      <p:ext uri="{BB962C8B-B14F-4D97-AF65-F5344CB8AC3E}">
        <p14:creationId xmlns:p14="http://schemas.microsoft.com/office/powerpoint/2010/main" val="15338230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32416A3-39EF-4CBE-943D-C79C22FDDC46}"/>
              </a:ext>
            </a:extLst>
          </p:cNvPr>
          <p:cNvSpPr>
            <a:spLocks noGrp="1"/>
          </p:cNvSpPr>
          <p:nvPr>
            <p:ph type="title"/>
          </p:nvPr>
        </p:nvSpPr>
        <p:spPr>
          <a:xfrm>
            <a:off x="838200" y="649956"/>
            <a:ext cx="10515600" cy="726137"/>
          </a:xfrm>
        </p:spPr>
        <p:txBody>
          <a:bodyPr/>
          <a:lstStyle/>
          <a:p>
            <a:r>
              <a:rPr lang="en-US" sz="2800" dirty="0" smtClean="0"/>
              <a:t>B2B platform for MAP &amp; Expert list</a:t>
            </a:r>
            <a:endParaRPr lang="en-US" sz="2800" dirty="0"/>
          </a:p>
        </p:txBody>
      </p:sp>
      <p:sp>
        <p:nvSpPr>
          <p:cNvPr id="6" name="Espace réservé du pied de page 5"/>
          <p:cNvSpPr>
            <a:spLocks noGrp="1"/>
          </p:cNvSpPr>
          <p:nvPr>
            <p:ph type="ftr" sz="quarter" idx="11"/>
          </p:nvPr>
        </p:nvSpPr>
        <p:spPr/>
        <p:txBody>
          <a:bodyPr/>
          <a:lstStyle/>
          <a:p>
            <a:r>
              <a:rPr lang="en-US" smtClean="0"/>
              <a:t>EU-MACE CG update meeting GP2 - 5</a:t>
            </a:r>
            <a:endParaRPr lang="en-US" dirty="0"/>
          </a:p>
        </p:txBody>
      </p:sp>
      <p:sp>
        <p:nvSpPr>
          <p:cNvPr id="7" name="Espace réservé du numéro de diapositive 6"/>
          <p:cNvSpPr>
            <a:spLocks noGrp="1"/>
          </p:cNvSpPr>
          <p:nvPr>
            <p:ph type="sldNum" sz="quarter" idx="12"/>
          </p:nvPr>
        </p:nvSpPr>
        <p:spPr/>
        <p:txBody>
          <a:bodyPr/>
          <a:lstStyle/>
          <a:p>
            <a:fld id="{F91729D4-A164-47A3-830D-E792BCE699E4}" type="slidenum">
              <a:rPr lang="en-US" smtClean="0"/>
              <a:t>25</a:t>
            </a:fld>
            <a:endParaRPr lang="en-US" dirty="0"/>
          </a:p>
        </p:txBody>
      </p:sp>
      <p:sp>
        <p:nvSpPr>
          <p:cNvPr id="8" name="Espace réservé de la date 7"/>
          <p:cNvSpPr>
            <a:spLocks noGrp="1"/>
          </p:cNvSpPr>
          <p:nvPr>
            <p:ph type="dt" sz="half" idx="10"/>
          </p:nvPr>
        </p:nvSpPr>
        <p:spPr/>
        <p:txBody>
          <a:bodyPr/>
          <a:lstStyle/>
          <a:p>
            <a:fld id="{4A3A350E-E67C-4281-8471-182F8612FEA5}" type="datetime1">
              <a:rPr lang="en-US" smtClean="0"/>
              <a:t>6/17/2025</a:t>
            </a:fld>
            <a:endParaRPr lang="en-US" dirty="0"/>
          </a:p>
        </p:txBody>
      </p:sp>
      <p:sp>
        <p:nvSpPr>
          <p:cNvPr id="3" name="ZoneTexte 2"/>
          <p:cNvSpPr txBox="1"/>
          <p:nvPr/>
        </p:nvSpPr>
        <p:spPr>
          <a:xfrm>
            <a:off x="1688386" y="1532403"/>
            <a:ext cx="11239072" cy="830997"/>
          </a:xfrm>
          <a:prstGeom prst="rect">
            <a:avLst/>
          </a:prstGeom>
          <a:noFill/>
        </p:spPr>
        <p:txBody>
          <a:bodyPr wrap="square" rtlCol="0">
            <a:spAutoFit/>
          </a:bodyPr>
          <a:lstStyle/>
          <a:p>
            <a:r>
              <a:rPr lang="en-US" sz="2400" b="1" dirty="0" smtClean="0"/>
              <a:t>CHAINMAP Platform update (internal trial version)</a:t>
            </a:r>
            <a:endParaRPr lang="en-US" sz="2400" b="1" dirty="0"/>
          </a:p>
          <a:p>
            <a:endParaRPr lang="en-US" sz="2400" b="1" u="sng" dirty="0"/>
          </a:p>
        </p:txBody>
      </p:sp>
      <p:sp>
        <p:nvSpPr>
          <p:cNvPr id="11" name="ZoneTexte 10"/>
          <p:cNvSpPr txBox="1"/>
          <p:nvPr/>
        </p:nvSpPr>
        <p:spPr>
          <a:xfrm>
            <a:off x="1211455" y="2632254"/>
            <a:ext cx="9483339"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Created by Kourosh Malek </a:t>
            </a:r>
            <a:r>
              <a:rPr lang="en-US" sz="2000" b="1" dirty="0" smtClean="0"/>
              <a:t>(</a:t>
            </a:r>
            <a:r>
              <a:rPr lang="en-US" sz="2000" dirty="0" smtClean="0"/>
              <a:t>DE)</a:t>
            </a:r>
          </a:p>
          <a:p>
            <a:pPr marL="285750" indent="-285750">
              <a:buFont typeface="Arial" panose="020B0604020202020204" pitchFamily="34" charset="0"/>
              <a:buChar char="•"/>
            </a:pPr>
            <a:r>
              <a:rPr lang="fr-FR" sz="2000" dirty="0" err="1" smtClean="0"/>
              <a:t>Managed</a:t>
            </a:r>
            <a:r>
              <a:rPr lang="fr-FR" sz="2000" dirty="0" smtClean="0"/>
              <a:t> by </a:t>
            </a:r>
            <a:r>
              <a:rPr lang="fr-FR" sz="2000" dirty="0" err="1" smtClean="0"/>
              <a:t>Iosif</a:t>
            </a:r>
            <a:r>
              <a:rPr lang="fr-FR" sz="2000" dirty="0" smtClean="0"/>
              <a:t> </a:t>
            </a:r>
            <a:r>
              <a:rPr lang="fr-FR" sz="2000" dirty="0" err="1" smtClean="0"/>
              <a:t>Galanakis</a:t>
            </a:r>
            <a:r>
              <a:rPr lang="fr-FR" sz="2000" dirty="0" smtClean="0"/>
              <a:t> (EL)</a:t>
            </a:r>
          </a:p>
          <a:p>
            <a:endParaRPr lang="fr-FR" sz="2000" dirty="0"/>
          </a:p>
          <a:p>
            <a:pPr marL="285750" indent="-285750">
              <a:buFont typeface="Arial" panose="020B0604020202020204" pitchFamily="34" charset="0"/>
              <a:buChar char="•"/>
            </a:pPr>
            <a:r>
              <a:rPr lang="fr-FR" sz="2000" dirty="0" err="1" smtClean="0"/>
              <a:t>Onboarding</a:t>
            </a:r>
            <a:r>
              <a:rPr lang="fr-FR" sz="2000" dirty="0" smtClean="0"/>
              <a:t> </a:t>
            </a:r>
            <a:r>
              <a:rPr lang="fr-FR" sz="2000" dirty="0" err="1" smtClean="0"/>
              <a:t>presentation</a:t>
            </a:r>
            <a:r>
              <a:rPr lang="fr-FR" sz="2000" dirty="0" smtClean="0"/>
              <a:t> </a:t>
            </a:r>
            <a:r>
              <a:rPr lang="fr-FR" sz="2000" dirty="0" err="1" smtClean="0"/>
              <a:t>recorded</a:t>
            </a:r>
            <a:endParaRPr lang="fr-FR" sz="2000" dirty="0" smtClean="0"/>
          </a:p>
          <a:p>
            <a:pPr marL="285750" indent="-285750">
              <a:buFont typeface="Arial" panose="020B0604020202020204" pitchFamily="34" charset="0"/>
              <a:buChar char="•"/>
            </a:pPr>
            <a:r>
              <a:rPr lang="fr-FR" sz="2000" dirty="0" smtClean="0"/>
              <a:t>List </a:t>
            </a:r>
            <a:r>
              <a:rPr lang="fr-FR" sz="2000" dirty="0" err="1" smtClean="0"/>
              <a:t>locked</a:t>
            </a:r>
            <a:r>
              <a:rPr lang="fr-FR" sz="2000" dirty="0" smtClean="0"/>
              <a:t> on </a:t>
            </a:r>
            <a:r>
              <a:rPr lang="fr-FR" sz="2000" dirty="0" err="1" smtClean="0"/>
              <a:t>January</a:t>
            </a:r>
            <a:r>
              <a:rPr lang="fr-FR" sz="2000" dirty="0" smtClean="0"/>
              <a:t> 31st (</a:t>
            </a:r>
            <a:r>
              <a:rPr lang="fr-FR" sz="2000" dirty="0" err="1" smtClean="0"/>
              <a:t>focused</a:t>
            </a:r>
            <a:r>
              <a:rPr lang="fr-FR" sz="2000" dirty="0" smtClean="0"/>
              <a:t> on </a:t>
            </a:r>
            <a:r>
              <a:rPr lang="fr-FR" sz="2000" dirty="0" err="1" smtClean="0"/>
              <a:t>material</a:t>
            </a:r>
            <a:r>
              <a:rPr lang="fr-FR" sz="2000" dirty="0" smtClean="0"/>
              <a:t> classes)</a:t>
            </a:r>
          </a:p>
          <a:p>
            <a:pPr marL="285750" indent="-285750">
              <a:buFont typeface="Arial" panose="020B0604020202020204" pitchFamily="34" charset="0"/>
              <a:buChar char="•"/>
            </a:pPr>
            <a:r>
              <a:rPr lang="fr-FR" sz="2000" dirty="0" err="1" smtClean="0"/>
              <a:t>Iosif</a:t>
            </a:r>
            <a:r>
              <a:rPr lang="fr-FR" sz="2000" dirty="0" smtClean="0"/>
              <a:t> </a:t>
            </a:r>
            <a:r>
              <a:rPr lang="fr-FR" sz="2000" dirty="0" err="1" smtClean="0"/>
              <a:t>finished</a:t>
            </a:r>
            <a:r>
              <a:rPr lang="fr-FR" sz="2000" dirty="0" smtClean="0"/>
              <a:t> « </a:t>
            </a:r>
            <a:r>
              <a:rPr lang="fr-FR" sz="2000" dirty="0" err="1" smtClean="0"/>
              <a:t>cleaning</a:t>
            </a:r>
            <a:r>
              <a:rPr lang="fr-FR" sz="2000" dirty="0" smtClean="0"/>
              <a:t> »</a:t>
            </a:r>
          </a:p>
          <a:p>
            <a:pPr marL="285750" indent="-285750">
              <a:buFont typeface="Arial" panose="020B0604020202020204" pitchFamily="34" charset="0"/>
              <a:buChar char="•"/>
            </a:pPr>
            <a:r>
              <a:rPr lang="fr-FR" sz="2000" dirty="0" err="1" smtClean="0"/>
              <a:t>Additional</a:t>
            </a:r>
            <a:r>
              <a:rPr lang="fr-FR" sz="2000" dirty="0" smtClean="0"/>
              <a:t> </a:t>
            </a:r>
            <a:r>
              <a:rPr lang="fr-FR" sz="2000" dirty="0" err="1" smtClean="0"/>
              <a:t>specificiations</a:t>
            </a:r>
            <a:r>
              <a:rPr lang="fr-FR" sz="2000" dirty="0" smtClean="0"/>
              <a:t> – </a:t>
            </a:r>
            <a:r>
              <a:rPr lang="fr-FR" sz="2000" dirty="0" err="1" smtClean="0"/>
              <a:t>equipment</a:t>
            </a:r>
            <a:r>
              <a:rPr lang="fr-FR" sz="2000" dirty="0" smtClean="0"/>
              <a:t>, data types/</a:t>
            </a:r>
            <a:r>
              <a:rPr lang="fr-FR" sz="2000" dirty="0" err="1" smtClean="0"/>
              <a:t>connectivity</a:t>
            </a:r>
            <a:r>
              <a:rPr lang="fr-FR" sz="2000" dirty="0" smtClean="0"/>
              <a:t> etc.  - to </a:t>
            </a:r>
            <a:r>
              <a:rPr lang="fr-FR" sz="2000" dirty="0" err="1" smtClean="0"/>
              <a:t>discuss</a:t>
            </a:r>
            <a:endParaRPr lang="fr-FR" sz="2000" dirty="0" smtClean="0"/>
          </a:p>
          <a:p>
            <a:endParaRPr lang="fr-FR" sz="2000" dirty="0" smtClean="0"/>
          </a:p>
          <a:p>
            <a:endParaRPr lang="fr-FR" sz="2000" dirty="0" smtClean="0"/>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52215"/>
            <a:ext cx="1794856" cy="1211529"/>
          </a:xfrm>
          <a:prstGeom prst="rect">
            <a:avLst/>
          </a:prstGeom>
        </p:spPr>
      </p:pic>
    </p:spTree>
    <p:extLst>
      <p:ext uri="{BB962C8B-B14F-4D97-AF65-F5344CB8AC3E}">
        <p14:creationId xmlns:p14="http://schemas.microsoft.com/office/powerpoint/2010/main" val="13408030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32416A3-39EF-4CBE-943D-C79C22FDDC46}"/>
              </a:ext>
            </a:extLst>
          </p:cNvPr>
          <p:cNvSpPr>
            <a:spLocks noGrp="1"/>
          </p:cNvSpPr>
          <p:nvPr>
            <p:ph type="title"/>
          </p:nvPr>
        </p:nvSpPr>
        <p:spPr>
          <a:xfrm>
            <a:off x="1527348" y="594910"/>
            <a:ext cx="10515600" cy="726137"/>
          </a:xfrm>
        </p:spPr>
        <p:txBody>
          <a:bodyPr/>
          <a:lstStyle/>
          <a:p>
            <a:r>
              <a:rPr lang="en-US" sz="2800" b="1" dirty="0"/>
              <a:t>EU-MACE Materials </a:t>
            </a:r>
            <a:r>
              <a:rPr lang="en-US" sz="2800" b="1" dirty="0" smtClean="0"/>
              <a:t>Database –</a:t>
            </a:r>
            <a:r>
              <a:rPr lang="en-US" sz="2800" dirty="0" smtClean="0"/>
              <a:t> </a:t>
            </a:r>
            <a:r>
              <a:rPr lang="en-US" sz="2800" dirty="0" smtClean="0">
                <a:solidFill>
                  <a:srgbClr val="00B0F0"/>
                </a:solidFill>
              </a:rPr>
              <a:t>48 organizations</a:t>
            </a:r>
            <a:endParaRPr lang="en-US" sz="2800" dirty="0">
              <a:solidFill>
                <a:srgbClr val="00B0F0"/>
              </a:solidFill>
            </a:endParaRPr>
          </a:p>
        </p:txBody>
      </p:sp>
      <p:sp>
        <p:nvSpPr>
          <p:cNvPr id="7" name="Espace réservé du numéro de diapositive 6"/>
          <p:cNvSpPr>
            <a:spLocks noGrp="1"/>
          </p:cNvSpPr>
          <p:nvPr>
            <p:ph type="sldNum" sz="quarter" idx="12"/>
          </p:nvPr>
        </p:nvSpPr>
        <p:spPr/>
        <p:txBody>
          <a:bodyPr/>
          <a:lstStyle/>
          <a:p>
            <a:fld id="{F91729D4-A164-47A3-830D-E792BCE699E4}" type="slidenum">
              <a:rPr lang="en-US" smtClean="0"/>
              <a:t>26</a:t>
            </a:fld>
            <a:endParaRPr lang="en-US" dirty="0"/>
          </a:p>
        </p:txBody>
      </p:sp>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52215"/>
            <a:ext cx="1794856" cy="1211529"/>
          </a:xfrm>
          <a:prstGeom prst="rect">
            <a:avLst/>
          </a:prstGeom>
        </p:spPr>
      </p:pic>
      <p:sp>
        <p:nvSpPr>
          <p:cNvPr id="3" name="Espace réservé de la date 2"/>
          <p:cNvSpPr>
            <a:spLocks noGrp="1"/>
          </p:cNvSpPr>
          <p:nvPr>
            <p:ph type="dt" sz="half" idx="10"/>
          </p:nvPr>
        </p:nvSpPr>
        <p:spPr/>
        <p:txBody>
          <a:bodyPr/>
          <a:lstStyle/>
          <a:p>
            <a:fld id="{491CAA5C-D74A-4AB4-9620-29232A364538}" type="datetime1">
              <a:rPr lang="en-US" smtClean="0"/>
              <a:t>6/17/2025</a:t>
            </a:fld>
            <a:endParaRPr lang="en-US" dirty="0"/>
          </a:p>
        </p:txBody>
      </p:sp>
      <p:sp>
        <p:nvSpPr>
          <p:cNvPr id="4" name="Espace réservé du pied de page 3"/>
          <p:cNvSpPr>
            <a:spLocks noGrp="1"/>
          </p:cNvSpPr>
          <p:nvPr>
            <p:ph type="ftr" sz="quarter" idx="11"/>
          </p:nvPr>
        </p:nvSpPr>
        <p:spPr/>
        <p:txBody>
          <a:bodyPr/>
          <a:lstStyle/>
          <a:p>
            <a:r>
              <a:rPr lang="en-US" smtClean="0"/>
              <a:t>EU-MACE CG update meeting GP2 - 5</a:t>
            </a:r>
            <a:endParaRPr lang="en-US" dirty="0"/>
          </a:p>
        </p:txBody>
      </p:sp>
      <p:pic>
        <p:nvPicPr>
          <p:cNvPr id="8" name="Picture 3" descr="A screenshot of a computer&#10;&#10;AI-generated content may be incorrect.">
            <a:extLst>
              <a:ext uri="{FF2B5EF4-FFF2-40B4-BE49-F238E27FC236}">
                <a16:creationId xmlns:a16="http://schemas.microsoft.com/office/drawing/2014/main" id="{CB8A6E62-C0D2-1985-CB31-74B51F461997}"/>
              </a:ext>
            </a:extLst>
          </p:cNvPr>
          <p:cNvPicPr>
            <a:picLocks noChangeAspect="1"/>
          </p:cNvPicPr>
          <p:nvPr/>
        </p:nvPicPr>
        <p:blipFill>
          <a:blip r:embed="rId4"/>
          <a:stretch>
            <a:fillRect/>
          </a:stretch>
        </p:blipFill>
        <p:spPr>
          <a:xfrm>
            <a:off x="1794856" y="1196057"/>
            <a:ext cx="8781954" cy="5160293"/>
          </a:xfrm>
          <a:prstGeom prst="rect">
            <a:avLst/>
          </a:prstGeom>
        </p:spPr>
      </p:pic>
    </p:spTree>
    <p:extLst>
      <p:ext uri="{BB962C8B-B14F-4D97-AF65-F5344CB8AC3E}">
        <p14:creationId xmlns:p14="http://schemas.microsoft.com/office/powerpoint/2010/main" val="4711085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32416A3-39EF-4CBE-943D-C79C22FDDC46}"/>
              </a:ext>
            </a:extLst>
          </p:cNvPr>
          <p:cNvSpPr>
            <a:spLocks noGrp="1"/>
          </p:cNvSpPr>
          <p:nvPr>
            <p:ph type="title"/>
          </p:nvPr>
        </p:nvSpPr>
        <p:spPr>
          <a:xfrm>
            <a:off x="838200" y="649956"/>
            <a:ext cx="10515600" cy="726137"/>
          </a:xfrm>
        </p:spPr>
        <p:txBody>
          <a:bodyPr/>
          <a:lstStyle/>
          <a:p>
            <a:r>
              <a:rPr lang="fr-FR" sz="2800" dirty="0" err="1" smtClean="0"/>
              <a:t>Next</a:t>
            </a:r>
            <a:r>
              <a:rPr lang="fr-FR" sz="2800" dirty="0" smtClean="0"/>
              <a:t> meetings/discussions </a:t>
            </a:r>
            <a:endParaRPr lang="en-US" sz="2800" dirty="0"/>
          </a:p>
        </p:txBody>
      </p:sp>
      <p:sp>
        <p:nvSpPr>
          <p:cNvPr id="6" name="Espace réservé du pied de page 5"/>
          <p:cNvSpPr>
            <a:spLocks noGrp="1"/>
          </p:cNvSpPr>
          <p:nvPr>
            <p:ph type="ftr" sz="quarter" idx="11"/>
          </p:nvPr>
        </p:nvSpPr>
        <p:spPr/>
        <p:txBody>
          <a:bodyPr/>
          <a:lstStyle/>
          <a:p>
            <a:r>
              <a:rPr lang="en-US" smtClean="0"/>
              <a:t>EU-MACE CG update meeting GP2 - 5</a:t>
            </a:r>
            <a:endParaRPr lang="en-US" dirty="0"/>
          </a:p>
        </p:txBody>
      </p:sp>
      <p:sp>
        <p:nvSpPr>
          <p:cNvPr id="7" name="Espace réservé du numéro de diapositive 6"/>
          <p:cNvSpPr>
            <a:spLocks noGrp="1"/>
          </p:cNvSpPr>
          <p:nvPr>
            <p:ph type="sldNum" sz="quarter" idx="12"/>
          </p:nvPr>
        </p:nvSpPr>
        <p:spPr/>
        <p:txBody>
          <a:bodyPr/>
          <a:lstStyle/>
          <a:p>
            <a:fld id="{F91729D4-A164-47A3-830D-E792BCE699E4}" type="slidenum">
              <a:rPr lang="en-US" smtClean="0"/>
              <a:t>27</a:t>
            </a:fld>
            <a:endParaRPr lang="en-US" dirty="0"/>
          </a:p>
        </p:txBody>
      </p:sp>
      <p:sp>
        <p:nvSpPr>
          <p:cNvPr id="8" name="Espace réservé de la date 7"/>
          <p:cNvSpPr>
            <a:spLocks noGrp="1"/>
          </p:cNvSpPr>
          <p:nvPr>
            <p:ph type="dt" sz="half" idx="10"/>
          </p:nvPr>
        </p:nvSpPr>
        <p:spPr/>
        <p:txBody>
          <a:bodyPr/>
          <a:lstStyle/>
          <a:p>
            <a:fld id="{EA1FF079-5C83-4700-AE48-A424F230D2DA}" type="datetime1">
              <a:rPr lang="en-US" smtClean="0"/>
              <a:t>6/17/2025</a:t>
            </a:fld>
            <a:endParaRPr lang="en-US" dirty="0"/>
          </a:p>
        </p:txBody>
      </p:sp>
      <p:sp>
        <p:nvSpPr>
          <p:cNvPr id="4" name="ZoneTexte 3"/>
          <p:cNvSpPr txBox="1"/>
          <p:nvPr/>
        </p:nvSpPr>
        <p:spPr>
          <a:xfrm>
            <a:off x="498832" y="1339592"/>
            <a:ext cx="9794091" cy="4401205"/>
          </a:xfrm>
          <a:prstGeom prst="rect">
            <a:avLst/>
          </a:prstGeom>
          <a:noFill/>
        </p:spPr>
        <p:txBody>
          <a:bodyPr wrap="none" rtlCol="0">
            <a:spAutoFit/>
          </a:bodyPr>
          <a:lstStyle/>
          <a:p>
            <a:r>
              <a:rPr lang="fr-FR" sz="2000" b="1" u="sng" dirty="0" smtClean="0">
                <a:solidFill>
                  <a:srgbClr val="C00000"/>
                </a:solidFill>
              </a:rPr>
              <a:t>Action </a:t>
            </a:r>
            <a:r>
              <a:rPr lang="fr-FR" sz="2000" b="1" u="sng" dirty="0" err="1" smtClean="0">
                <a:solidFill>
                  <a:srgbClr val="C00000"/>
                </a:solidFill>
              </a:rPr>
              <a:t>monthly</a:t>
            </a:r>
            <a:r>
              <a:rPr lang="fr-FR" sz="2000" b="1" u="sng" dirty="0" smtClean="0">
                <a:solidFill>
                  <a:srgbClr val="C00000"/>
                </a:solidFill>
              </a:rPr>
              <a:t> meeting</a:t>
            </a:r>
            <a:r>
              <a:rPr lang="fr-FR" sz="2000" b="1" dirty="0" smtClean="0">
                <a:solidFill>
                  <a:srgbClr val="C00000"/>
                </a:solidFill>
              </a:rPr>
              <a:t>:</a:t>
            </a:r>
            <a:endParaRPr lang="fr-FR" sz="2000" b="1" dirty="0" smtClean="0">
              <a:solidFill>
                <a:srgbClr val="C00000"/>
              </a:solidFill>
              <a:sym typeface="Wingdings" panose="05000000000000000000" pitchFamily="2" charset="2"/>
            </a:endParaRPr>
          </a:p>
          <a:p>
            <a:pPr marL="342900" indent="-342900">
              <a:buFont typeface="Arial" panose="020B0604020202020204" pitchFamily="34" charset="0"/>
              <a:buChar char="•"/>
            </a:pPr>
            <a:r>
              <a:rPr lang="fr-FR" sz="2000" dirty="0" smtClean="0">
                <a:solidFill>
                  <a:srgbClr val="C00000"/>
                </a:solidFill>
              </a:rPr>
              <a:t>July 8th @ </a:t>
            </a:r>
            <a:r>
              <a:rPr lang="fr-FR" sz="2000" dirty="0">
                <a:solidFill>
                  <a:srgbClr val="C00000"/>
                </a:solidFill>
              </a:rPr>
              <a:t>3pm </a:t>
            </a:r>
            <a:r>
              <a:rPr lang="fr-FR" sz="2000" dirty="0" err="1" smtClean="0">
                <a:solidFill>
                  <a:srgbClr val="C00000"/>
                </a:solidFill>
              </a:rPr>
              <a:t>with</a:t>
            </a:r>
            <a:r>
              <a:rPr lang="fr-FR" sz="2000" dirty="0" smtClean="0">
                <a:solidFill>
                  <a:srgbClr val="C00000"/>
                </a:solidFill>
              </a:rPr>
              <a:t> </a:t>
            </a:r>
            <a:r>
              <a:rPr lang="fr-FR" sz="2000" dirty="0">
                <a:solidFill>
                  <a:srgbClr val="C00000"/>
                </a:solidFill>
              </a:rPr>
              <a:t>Young EU-MACE </a:t>
            </a:r>
            <a:r>
              <a:rPr lang="fr-FR" sz="2000" dirty="0" err="1">
                <a:solidFill>
                  <a:srgbClr val="C00000"/>
                </a:solidFill>
              </a:rPr>
              <a:t>webminar</a:t>
            </a:r>
            <a:r>
              <a:rPr lang="fr-FR" sz="2000" dirty="0">
                <a:solidFill>
                  <a:srgbClr val="C00000"/>
                </a:solidFill>
              </a:rPr>
              <a:t> </a:t>
            </a:r>
            <a:r>
              <a:rPr lang="fr-FR" sz="2000" dirty="0" smtClean="0">
                <a:solidFill>
                  <a:srgbClr val="C00000"/>
                </a:solidFill>
              </a:rPr>
              <a:t>by S. </a:t>
            </a:r>
            <a:r>
              <a:rPr lang="fr-FR" sz="2000" dirty="0" err="1" smtClean="0">
                <a:solidFill>
                  <a:srgbClr val="C00000"/>
                </a:solidFill>
              </a:rPr>
              <a:t>Mesias</a:t>
            </a:r>
            <a:r>
              <a:rPr lang="fr-FR" sz="2000" dirty="0" smtClean="0">
                <a:solidFill>
                  <a:srgbClr val="C00000"/>
                </a:solidFill>
              </a:rPr>
              <a:t> – YRI CG </a:t>
            </a:r>
            <a:r>
              <a:rPr lang="fr-FR" sz="2000" dirty="0" err="1" smtClean="0">
                <a:solidFill>
                  <a:srgbClr val="C00000"/>
                </a:solidFill>
              </a:rPr>
              <a:t>recipient</a:t>
            </a:r>
            <a:r>
              <a:rPr lang="fr-FR" sz="2000" dirty="0">
                <a:solidFill>
                  <a:srgbClr val="C00000"/>
                </a:solidFill>
              </a:rPr>
              <a:t> (TBC) </a:t>
            </a:r>
          </a:p>
          <a:p>
            <a:pPr marL="342900" indent="-342900">
              <a:buFont typeface="Arial" panose="020B0604020202020204" pitchFamily="34" charset="0"/>
              <a:buChar char="•"/>
            </a:pPr>
            <a:r>
              <a:rPr lang="fr-FR" sz="2000" dirty="0" err="1" smtClean="0">
                <a:solidFill>
                  <a:srgbClr val="C00000"/>
                </a:solidFill>
              </a:rPr>
              <a:t>September</a:t>
            </a:r>
            <a:r>
              <a:rPr lang="fr-FR" sz="2000" dirty="0" smtClean="0">
                <a:solidFill>
                  <a:srgbClr val="C00000"/>
                </a:solidFill>
              </a:rPr>
              <a:t> 9th @3pm</a:t>
            </a:r>
          </a:p>
          <a:p>
            <a:endParaRPr lang="fr-FR" sz="2000" dirty="0" smtClean="0"/>
          </a:p>
          <a:p>
            <a:r>
              <a:rPr lang="fr-FR" sz="2000" b="1" dirty="0"/>
              <a:t>TDM</a:t>
            </a:r>
            <a:r>
              <a:rPr lang="fr-FR" sz="2000" b="1" dirty="0" smtClean="0"/>
              <a:t>:  Kourosh </a:t>
            </a:r>
            <a:r>
              <a:rPr lang="fr-FR" sz="2000" b="1" dirty="0" smtClean="0">
                <a:hlinkClick r:id="rId3"/>
              </a:rPr>
              <a:t>k.malek@fz-juelich.de</a:t>
            </a:r>
            <a:r>
              <a:rPr lang="fr-FR" sz="2000" b="1" dirty="0" smtClean="0"/>
              <a:t> </a:t>
            </a:r>
          </a:p>
          <a:p>
            <a:pPr marL="342900" indent="-342900">
              <a:buFontTx/>
              <a:buChar char="-"/>
            </a:pPr>
            <a:r>
              <a:rPr lang="fr-FR" sz="2000" dirty="0" err="1" smtClean="0"/>
              <a:t>June</a:t>
            </a:r>
            <a:r>
              <a:rPr lang="fr-FR" sz="2000" dirty="0" smtClean="0"/>
              <a:t> 20th (online) </a:t>
            </a:r>
          </a:p>
          <a:p>
            <a:pPr marL="342900" indent="-342900">
              <a:buFontTx/>
              <a:buChar char="-"/>
            </a:pPr>
            <a:r>
              <a:rPr lang="fr-FR" sz="2000" dirty="0" err="1" smtClean="0"/>
              <a:t>September</a:t>
            </a:r>
            <a:r>
              <a:rPr lang="fr-FR" sz="2000" dirty="0" smtClean="0"/>
              <a:t> 14th (@</a:t>
            </a:r>
            <a:r>
              <a:rPr lang="fr-FR" sz="2000" dirty="0" err="1" smtClean="0"/>
              <a:t>Euromat</a:t>
            </a:r>
            <a:r>
              <a:rPr lang="fr-FR" sz="2000" dirty="0" smtClean="0"/>
              <a:t>)</a:t>
            </a:r>
          </a:p>
          <a:p>
            <a:endParaRPr lang="fr-FR" sz="2000" dirty="0"/>
          </a:p>
          <a:p>
            <a:r>
              <a:rPr lang="fr-FR" sz="2000" b="1" dirty="0" err="1" smtClean="0"/>
              <a:t>Legacy</a:t>
            </a:r>
            <a:r>
              <a:rPr lang="fr-FR" sz="2000" b="1" dirty="0" smtClean="0"/>
              <a:t> </a:t>
            </a:r>
            <a:r>
              <a:rPr lang="fr-FR" sz="2000" b="1" dirty="0" err="1" smtClean="0"/>
              <a:t>Labs</a:t>
            </a:r>
            <a:r>
              <a:rPr lang="fr-FR" sz="2000" b="1" dirty="0"/>
              <a:t>: Sandra </a:t>
            </a:r>
            <a:r>
              <a:rPr lang="fr-FR" sz="2000" b="1" dirty="0" smtClean="0">
                <a:hlinkClick r:id="rId4"/>
              </a:rPr>
              <a:t>sandrar@ctn.tecnico.ulisboa.pt</a:t>
            </a:r>
            <a:r>
              <a:rPr lang="fr-FR" sz="2000" b="1" dirty="0"/>
              <a:t> &amp; </a:t>
            </a:r>
            <a:r>
              <a:rPr lang="fr-FR" sz="2000" b="1" dirty="0" smtClean="0"/>
              <a:t>Özlem </a:t>
            </a:r>
            <a:r>
              <a:rPr lang="fr-FR" sz="2000" b="1" dirty="0" smtClean="0">
                <a:hlinkClick r:id="rId5"/>
              </a:rPr>
              <a:t>ozlem.ozcan@bam.de</a:t>
            </a:r>
            <a:r>
              <a:rPr lang="fr-FR" sz="2000" b="1" dirty="0" smtClean="0"/>
              <a:t>  </a:t>
            </a:r>
          </a:p>
          <a:p>
            <a:pPr marL="342900" indent="-342900">
              <a:buFontTx/>
              <a:buChar char="-"/>
            </a:pPr>
            <a:r>
              <a:rPr lang="fr-FR" sz="2000" dirty="0" err="1" smtClean="0"/>
              <a:t>June</a:t>
            </a:r>
            <a:r>
              <a:rPr lang="fr-FR" sz="2000" dirty="0" smtClean="0"/>
              <a:t> 11th + 24th (online)</a:t>
            </a:r>
          </a:p>
          <a:p>
            <a:pPr marL="342900" indent="-342900">
              <a:buFontTx/>
              <a:buChar char="-"/>
            </a:pPr>
            <a:r>
              <a:rPr lang="fr-FR" sz="2000" dirty="0" err="1" smtClean="0"/>
              <a:t>September</a:t>
            </a:r>
            <a:r>
              <a:rPr lang="fr-FR" sz="2000" dirty="0" smtClean="0"/>
              <a:t> 14th (@</a:t>
            </a:r>
            <a:r>
              <a:rPr lang="fr-FR" sz="2000" dirty="0" err="1" smtClean="0"/>
              <a:t>Euromat</a:t>
            </a:r>
            <a:r>
              <a:rPr lang="fr-FR" sz="2000" dirty="0" smtClean="0"/>
              <a:t>)</a:t>
            </a:r>
          </a:p>
          <a:p>
            <a:pPr marL="342900" indent="-342900">
              <a:buFontTx/>
              <a:buChar char="-"/>
            </a:pPr>
            <a:endParaRPr lang="fr-FR" sz="2000" dirty="0"/>
          </a:p>
          <a:p>
            <a:r>
              <a:rPr lang="fr-FR" sz="2000" b="1" dirty="0" err="1" smtClean="0"/>
              <a:t>Sustainability</a:t>
            </a:r>
            <a:r>
              <a:rPr lang="fr-FR" sz="2000" b="1" dirty="0" smtClean="0"/>
              <a:t>: Giampaolo </a:t>
            </a:r>
            <a:r>
              <a:rPr lang="fr-FR" sz="2000" b="1" dirty="0" smtClean="0">
                <a:hlinkClick r:id="rId6"/>
              </a:rPr>
              <a:t>giampaolo.campana@unibo.it</a:t>
            </a:r>
            <a:r>
              <a:rPr lang="fr-FR" sz="2000" b="1" dirty="0" smtClean="0"/>
              <a:t> </a:t>
            </a:r>
          </a:p>
          <a:p>
            <a:r>
              <a:rPr lang="fr-FR" sz="2000" dirty="0" smtClean="0"/>
              <a:t>- </a:t>
            </a:r>
            <a:r>
              <a:rPr lang="fr-FR" sz="2000" dirty="0" err="1" smtClean="0"/>
              <a:t>June</a:t>
            </a:r>
            <a:r>
              <a:rPr lang="fr-FR" sz="2000" dirty="0" smtClean="0"/>
              <a:t> 12th – </a:t>
            </a:r>
            <a:r>
              <a:rPr lang="fr-FR" sz="2000" dirty="0" err="1" smtClean="0"/>
              <a:t>Task</a:t>
            </a:r>
            <a:r>
              <a:rPr lang="fr-FR" sz="2000" dirty="0" smtClean="0"/>
              <a:t> leader meeting (online)</a:t>
            </a:r>
          </a:p>
        </p:txBody>
      </p:sp>
      <p:sp>
        <p:nvSpPr>
          <p:cNvPr id="2" name="ZoneTexte 1"/>
          <p:cNvSpPr txBox="1"/>
          <p:nvPr/>
        </p:nvSpPr>
        <p:spPr>
          <a:xfrm rot="651347">
            <a:off x="7886699" y="4886324"/>
            <a:ext cx="3914775" cy="830997"/>
          </a:xfrm>
          <a:prstGeom prst="rect">
            <a:avLst/>
          </a:prstGeom>
          <a:solidFill>
            <a:schemeClr val="accent6">
              <a:lumMod val="40000"/>
              <a:lumOff val="60000"/>
            </a:schemeClr>
          </a:solidFill>
          <a:ln>
            <a:solidFill>
              <a:srgbClr val="C00000"/>
            </a:solidFill>
          </a:ln>
        </p:spPr>
        <p:txBody>
          <a:bodyPr wrap="square" rtlCol="0">
            <a:spAutoFit/>
          </a:bodyPr>
          <a:lstStyle/>
          <a:p>
            <a:r>
              <a:rPr lang="fr-FR" sz="2400" b="1" dirty="0" smtClean="0"/>
              <a:t>Contact WG and </a:t>
            </a:r>
            <a:r>
              <a:rPr lang="fr-FR" sz="2400" b="1" dirty="0" err="1" smtClean="0"/>
              <a:t>Task</a:t>
            </a:r>
            <a:r>
              <a:rPr lang="fr-FR" sz="2400" b="1" dirty="0" smtClean="0"/>
              <a:t> leaders if </a:t>
            </a:r>
            <a:r>
              <a:rPr lang="fr-FR" sz="2400" b="1" dirty="0" err="1" smtClean="0"/>
              <a:t>you</a:t>
            </a:r>
            <a:r>
              <a:rPr lang="fr-FR" sz="2400" b="1" dirty="0" smtClean="0"/>
              <a:t> </a:t>
            </a:r>
            <a:r>
              <a:rPr lang="fr-FR" sz="2400" b="1" dirty="0" err="1" smtClean="0"/>
              <a:t>want</a:t>
            </a:r>
            <a:r>
              <a:rPr lang="fr-FR" sz="2400" b="1" dirty="0" smtClean="0"/>
              <a:t> to </a:t>
            </a:r>
            <a:r>
              <a:rPr lang="fr-FR" sz="2400" b="1" dirty="0" err="1" smtClean="0"/>
              <a:t>participate</a:t>
            </a:r>
            <a:r>
              <a:rPr lang="fr-FR" sz="2400" b="1" dirty="0" smtClean="0"/>
              <a:t>!</a:t>
            </a:r>
            <a:endParaRPr lang="en-US" sz="2400" b="1" dirty="0"/>
          </a:p>
        </p:txBody>
      </p:sp>
    </p:spTree>
    <p:extLst>
      <p:ext uri="{BB962C8B-B14F-4D97-AF65-F5344CB8AC3E}">
        <p14:creationId xmlns:p14="http://schemas.microsoft.com/office/powerpoint/2010/main" val="27314497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656080" y="3443967"/>
            <a:ext cx="10547089" cy="1224000"/>
          </a:xfrm>
        </p:spPr>
        <p:txBody>
          <a:bodyPr/>
          <a:lstStyle/>
          <a:p>
            <a:r>
              <a:rPr lang="fr-FR" b="1" dirty="0" err="1" smtClean="0"/>
              <a:t>Thank</a:t>
            </a:r>
            <a:r>
              <a:rPr lang="fr-FR" b="1" dirty="0" smtClean="0"/>
              <a:t> </a:t>
            </a:r>
            <a:r>
              <a:rPr lang="fr-FR" b="1" dirty="0" err="1" smtClean="0"/>
              <a:t>you</a:t>
            </a:r>
            <a:r>
              <a:rPr lang="fr-FR" b="1" dirty="0" smtClean="0"/>
              <a:t> for </a:t>
            </a:r>
            <a:r>
              <a:rPr lang="fr-FR" b="1" dirty="0" err="1" smtClean="0"/>
              <a:t>your</a:t>
            </a:r>
            <a:r>
              <a:rPr lang="fr-FR" b="1" dirty="0" smtClean="0"/>
              <a:t> attention !!</a:t>
            </a:r>
            <a:endParaRPr lang="en-US" b="1" dirty="0"/>
          </a:p>
        </p:txBody>
      </p:sp>
      <p:sp>
        <p:nvSpPr>
          <p:cNvPr id="4" name="ZoneTexte 3"/>
          <p:cNvSpPr txBox="1"/>
          <p:nvPr/>
        </p:nvSpPr>
        <p:spPr>
          <a:xfrm>
            <a:off x="847243" y="5259890"/>
            <a:ext cx="11036547" cy="523220"/>
          </a:xfrm>
          <a:prstGeom prst="rect">
            <a:avLst/>
          </a:prstGeom>
          <a:noFill/>
        </p:spPr>
        <p:txBody>
          <a:bodyPr wrap="none" rtlCol="0">
            <a:spAutoFit/>
          </a:bodyPr>
          <a:lstStyle/>
          <a:p>
            <a:r>
              <a:rPr lang="fr-FR" sz="2800" dirty="0" err="1" smtClean="0">
                <a:solidFill>
                  <a:srgbClr val="FF0000"/>
                </a:solidFill>
                <a:latin typeface="Arial Black" panose="020B0A04020102020204" pitchFamily="34" charset="0"/>
              </a:rPr>
              <a:t>Now</a:t>
            </a:r>
            <a:r>
              <a:rPr lang="fr-FR" sz="2800" dirty="0" smtClean="0">
                <a:solidFill>
                  <a:srgbClr val="FF0000"/>
                </a:solidFill>
                <a:latin typeface="Arial Black" panose="020B0A04020102020204" pitchFamily="34" charset="0"/>
              </a:rPr>
              <a:t> </a:t>
            </a:r>
            <a:r>
              <a:rPr lang="fr-FR" sz="2800" dirty="0" err="1" smtClean="0">
                <a:solidFill>
                  <a:srgbClr val="FF0000"/>
                </a:solidFill>
                <a:latin typeface="Arial Black" panose="020B0A04020102020204" pitchFamily="34" charset="0"/>
              </a:rPr>
              <a:t>Tomasz</a:t>
            </a:r>
            <a:r>
              <a:rPr lang="fr-FR" sz="2800" dirty="0" smtClean="0">
                <a:solidFill>
                  <a:srgbClr val="FF0000"/>
                </a:solidFill>
                <a:latin typeface="Arial Black" panose="020B0A04020102020204" pitchFamily="34" charset="0"/>
              </a:rPr>
              <a:t> </a:t>
            </a:r>
            <a:r>
              <a:rPr lang="fr-FR" sz="2800" dirty="0" err="1" smtClean="0">
                <a:solidFill>
                  <a:srgbClr val="FF0000"/>
                </a:solidFill>
                <a:latin typeface="Arial Black" panose="020B0A04020102020204" pitchFamily="34" charset="0"/>
              </a:rPr>
              <a:t>giving</a:t>
            </a:r>
            <a:r>
              <a:rPr lang="fr-FR" sz="2800" dirty="0" smtClean="0">
                <a:solidFill>
                  <a:srgbClr val="FF0000"/>
                </a:solidFill>
                <a:latin typeface="Arial Black" panose="020B0A04020102020204" pitchFamily="34" charset="0"/>
              </a:rPr>
              <a:t> </a:t>
            </a:r>
            <a:r>
              <a:rPr lang="fr-FR" sz="2800" dirty="0" err="1" smtClean="0">
                <a:solidFill>
                  <a:srgbClr val="FF0000"/>
                </a:solidFill>
                <a:latin typeface="Arial Black" panose="020B0A04020102020204" pitchFamily="34" charset="0"/>
              </a:rPr>
              <a:t>our</a:t>
            </a:r>
            <a:r>
              <a:rPr lang="fr-FR" sz="2800" dirty="0" smtClean="0">
                <a:solidFill>
                  <a:srgbClr val="FF0000"/>
                </a:solidFill>
                <a:latin typeface="Arial Black" panose="020B0A04020102020204" pitchFamily="34" charset="0"/>
              </a:rPr>
              <a:t> first Young EU-MACE </a:t>
            </a:r>
            <a:r>
              <a:rPr lang="fr-FR" sz="2800" dirty="0" err="1" smtClean="0">
                <a:solidFill>
                  <a:srgbClr val="FF0000"/>
                </a:solidFill>
                <a:latin typeface="Arial Black" panose="020B0A04020102020204" pitchFamily="34" charset="0"/>
              </a:rPr>
              <a:t>webinar</a:t>
            </a:r>
            <a:r>
              <a:rPr lang="fr-FR" sz="2800" dirty="0" smtClean="0">
                <a:solidFill>
                  <a:srgbClr val="FF0000"/>
                </a:solidFill>
                <a:latin typeface="Arial Black" panose="020B0A04020102020204" pitchFamily="34" charset="0"/>
              </a:rPr>
              <a:t>…</a:t>
            </a:r>
            <a:endParaRPr lang="en-US" sz="2800"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519825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656080" y="3443967"/>
            <a:ext cx="10547089" cy="1224000"/>
          </a:xfrm>
        </p:spPr>
        <p:txBody>
          <a:bodyPr/>
          <a:lstStyle/>
          <a:p>
            <a:r>
              <a:rPr lang="fr-FR" b="1" dirty="0" smtClean="0"/>
              <a:t>Extra slides </a:t>
            </a:r>
            <a:r>
              <a:rPr lang="fr-FR" b="1" dirty="0" err="1" smtClean="0"/>
              <a:t>from</a:t>
            </a:r>
            <a:r>
              <a:rPr lang="fr-FR" b="1" dirty="0" smtClean="0"/>
              <a:t> </a:t>
            </a:r>
            <a:r>
              <a:rPr lang="fr-FR" b="1" dirty="0" err="1" smtClean="0"/>
              <a:t>previous</a:t>
            </a:r>
            <a:r>
              <a:rPr lang="fr-FR" b="1" dirty="0" smtClean="0"/>
              <a:t> meeting</a:t>
            </a:r>
            <a:endParaRPr lang="en-US" b="1" dirty="0"/>
          </a:p>
        </p:txBody>
      </p:sp>
    </p:spTree>
    <p:extLst>
      <p:ext uri="{BB962C8B-B14F-4D97-AF65-F5344CB8AC3E}">
        <p14:creationId xmlns:p14="http://schemas.microsoft.com/office/powerpoint/2010/main" val="35209118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en-US" smtClean="0"/>
              <a:t>EU-MACE CG update meeting GP2 - 5</a:t>
            </a:r>
            <a:endParaRPr lang="en-US" dirty="0"/>
          </a:p>
        </p:txBody>
      </p:sp>
      <p:sp>
        <p:nvSpPr>
          <p:cNvPr id="6" name="Espace réservé du numéro de diapositive 5"/>
          <p:cNvSpPr>
            <a:spLocks noGrp="1"/>
          </p:cNvSpPr>
          <p:nvPr>
            <p:ph type="sldNum" sz="quarter" idx="12"/>
          </p:nvPr>
        </p:nvSpPr>
        <p:spPr/>
        <p:txBody>
          <a:bodyPr/>
          <a:lstStyle/>
          <a:p>
            <a:fld id="{F91729D4-A164-47A3-830D-E792BCE699E4}" type="slidenum">
              <a:rPr lang="en-US" smtClean="0"/>
              <a:t>3</a:t>
            </a:fld>
            <a:endParaRPr lang="en-US" dirty="0"/>
          </a:p>
        </p:txBody>
      </p:sp>
      <p:sp>
        <p:nvSpPr>
          <p:cNvPr id="10" name="Espace réservé de la date 9"/>
          <p:cNvSpPr>
            <a:spLocks noGrp="1"/>
          </p:cNvSpPr>
          <p:nvPr>
            <p:ph type="dt" sz="half" idx="10"/>
          </p:nvPr>
        </p:nvSpPr>
        <p:spPr/>
        <p:txBody>
          <a:bodyPr/>
          <a:lstStyle/>
          <a:p>
            <a:fld id="{A241DED5-74E5-40D8-802F-0F04C0F35EE2}" type="datetime1">
              <a:rPr lang="en-US" smtClean="0"/>
              <a:t>6/17/2025</a:t>
            </a:fld>
            <a:endParaRPr lang="en-US" dirty="0"/>
          </a:p>
        </p:txBody>
      </p:sp>
      <p:sp>
        <p:nvSpPr>
          <p:cNvPr id="2" name="Rectangle 1"/>
          <p:cNvSpPr/>
          <p:nvPr/>
        </p:nvSpPr>
        <p:spPr>
          <a:xfrm>
            <a:off x="1057902" y="527532"/>
            <a:ext cx="10171611" cy="5355312"/>
          </a:xfrm>
          <a:prstGeom prst="rect">
            <a:avLst/>
          </a:prstGeom>
        </p:spPr>
        <p:txBody>
          <a:bodyPr wrap="square">
            <a:spAutoFit/>
          </a:bodyPr>
          <a:lstStyle/>
          <a:p>
            <a:pPr lvl="1"/>
            <a:endParaRPr lang="fr-FR" dirty="0" smtClean="0"/>
          </a:p>
          <a:p>
            <a:pPr marL="342900" indent="-342900">
              <a:buFont typeface="+mj-lt"/>
              <a:buAutoNum type="arabicPeriod"/>
            </a:pPr>
            <a:r>
              <a:rPr lang="fr-FR" dirty="0" err="1" smtClean="0"/>
              <a:t>FutureLabsLive</a:t>
            </a:r>
            <a:r>
              <a:rPr lang="fr-FR" dirty="0" smtClean="0"/>
              <a:t> 2025</a:t>
            </a:r>
          </a:p>
          <a:p>
            <a:pPr marL="800100" lvl="1" indent="-342900">
              <a:buFont typeface="Arial" panose="020B0604020202020204" pitchFamily="34" charset="0"/>
              <a:buChar char="•"/>
            </a:pPr>
            <a:r>
              <a:rPr lang="fr-FR" dirty="0" err="1" smtClean="0"/>
              <a:t>What</a:t>
            </a:r>
            <a:r>
              <a:rPr lang="fr-FR" dirty="0" smtClean="0"/>
              <a:t> </a:t>
            </a:r>
            <a:r>
              <a:rPr lang="fr-FR" dirty="0" err="1" smtClean="0"/>
              <a:t>we</a:t>
            </a:r>
            <a:r>
              <a:rPr lang="fr-FR" dirty="0" smtClean="0"/>
              <a:t> </a:t>
            </a:r>
            <a:r>
              <a:rPr lang="fr-FR" dirty="0" err="1" smtClean="0"/>
              <a:t>did</a:t>
            </a:r>
            <a:endParaRPr lang="fr-FR" dirty="0" smtClean="0"/>
          </a:p>
          <a:p>
            <a:pPr marL="800100" lvl="1" indent="-342900">
              <a:buFont typeface="Arial" panose="020B0604020202020204" pitchFamily="34" charset="0"/>
              <a:buChar char="•"/>
            </a:pPr>
            <a:r>
              <a:rPr lang="fr-FR" dirty="0" smtClean="0"/>
              <a:t>Impact?</a:t>
            </a:r>
          </a:p>
          <a:p>
            <a:endParaRPr lang="fr-FR" dirty="0" smtClean="0"/>
          </a:p>
          <a:p>
            <a:pPr marL="342900" indent="-342900">
              <a:buFont typeface="+mj-lt"/>
              <a:buAutoNum type="arabicPeriod" startAt="2"/>
            </a:pPr>
            <a:r>
              <a:rPr lang="fr-FR" dirty="0" err="1"/>
              <a:t>Conference</a:t>
            </a:r>
            <a:r>
              <a:rPr lang="fr-FR" dirty="0"/>
              <a:t> and STSM Grants </a:t>
            </a:r>
            <a:r>
              <a:rPr lang="fr-FR" dirty="0" smtClean="0"/>
              <a:t>– update</a:t>
            </a:r>
          </a:p>
          <a:p>
            <a:pPr marL="800100" lvl="1" indent="-342900">
              <a:buFont typeface="Arial" panose="020B0604020202020204" pitchFamily="34" charset="0"/>
              <a:buChar char="•"/>
            </a:pPr>
            <a:r>
              <a:rPr lang="fr-FR" dirty="0" smtClean="0"/>
              <a:t>EUROMAT2025 (ITC, YRI &amp; DCG)</a:t>
            </a:r>
          </a:p>
          <a:p>
            <a:pPr marL="800100" lvl="1" indent="-342900">
              <a:buFont typeface="Arial" panose="020B0604020202020204" pitchFamily="34" charset="0"/>
              <a:buChar char="•"/>
            </a:pPr>
            <a:r>
              <a:rPr lang="fr-FR" dirty="0" smtClean="0"/>
              <a:t>STSM via </a:t>
            </a:r>
            <a:r>
              <a:rPr lang="fr-FR" dirty="0" err="1" smtClean="0"/>
              <a:t>LegacyLabs</a:t>
            </a:r>
            <a:endParaRPr lang="fr-FR" dirty="0" smtClean="0"/>
          </a:p>
          <a:p>
            <a:endParaRPr lang="fr-FR" dirty="0"/>
          </a:p>
          <a:p>
            <a:pPr marL="342900" indent="-342900">
              <a:buFont typeface="+mj-lt"/>
              <a:buAutoNum type="arabicPeriod" startAt="3"/>
            </a:pPr>
            <a:r>
              <a:rPr lang="fr-FR" dirty="0" smtClean="0"/>
              <a:t>Euromat2025 – </a:t>
            </a:r>
            <a:r>
              <a:rPr lang="fr-FR" dirty="0" err="1" smtClean="0"/>
              <a:t>preparation</a:t>
            </a:r>
            <a:endParaRPr lang="fr-FR" dirty="0" smtClean="0"/>
          </a:p>
          <a:p>
            <a:pPr marL="800100" lvl="1" indent="-342900">
              <a:buFont typeface="Arial" panose="020B0604020202020204" pitchFamily="34" charset="0"/>
              <a:buChar char="•"/>
            </a:pPr>
            <a:r>
              <a:rPr lang="fr-FR" dirty="0" err="1" smtClean="0"/>
              <a:t>Invited</a:t>
            </a:r>
            <a:r>
              <a:rPr lang="fr-FR" dirty="0" smtClean="0"/>
              <a:t> speakers</a:t>
            </a:r>
          </a:p>
          <a:p>
            <a:pPr marL="800100" lvl="1" indent="-342900">
              <a:buFont typeface="Arial" panose="020B0604020202020204" pitchFamily="34" charset="0"/>
              <a:buChar char="•"/>
            </a:pPr>
            <a:r>
              <a:rPr lang="fr-FR" dirty="0" err="1" smtClean="0"/>
              <a:t>Afternoon</a:t>
            </a:r>
            <a:r>
              <a:rPr lang="fr-FR" dirty="0" smtClean="0"/>
              <a:t> </a:t>
            </a:r>
            <a:r>
              <a:rPr lang="fr-FR" dirty="0" err="1" smtClean="0"/>
              <a:t>sesson</a:t>
            </a:r>
            <a:endParaRPr lang="fr-FR" dirty="0" smtClean="0"/>
          </a:p>
          <a:p>
            <a:endParaRPr lang="fr-FR" dirty="0" smtClean="0"/>
          </a:p>
          <a:p>
            <a:pPr marL="342900" indent="-342900">
              <a:buFont typeface="+mj-lt"/>
              <a:buAutoNum type="arabicPeriod" startAt="3"/>
            </a:pPr>
            <a:r>
              <a:rPr lang="fr-FR" dirty="0" err="1" smtClean="0"/>
              <a:t>LegacyLabs</a:t>
            </a:r>
            <a:endParaRPr lang="fr-FR" dirty="0" smtClean="0"/>
          </a:p>
          <a:p>
            <a:pPr marL="342900" indent="-342900">
              <a:buFont typeface="+mj-lt"/>
              <a:buAutoNum type="arabicPeriod" startAt="3"/>
            </a:pPr>
            <a:endParaRPr lang="fr-FR" dirty="0"/>
          </a:p>
          <a:p>
            <a:pPr marL="342900" indent="-342900">
              <a:buFont typeface="+mj-lt"/>
              <a:buAutoNum type="arabicPeriod" startAt="3"/>
            </a:pPr>
            <a:r>
              <a:rPr lang="fr-FR" dirty="0" err="1" smtClean="0"/>
              <a:t>Projects</a:t>
            </a:r>
            <a:r>
              <a:rPr lang="fr-FR" dirty="0" smtClean="0"/>
              <a:t> calls:</a:t>
            </a:r>
            <a:r>
              <a:rPr lang="fr-FR" dirty="0"/>
              <a:t> </a:t>
            </a:r>
            <a:r>
              <a:rPr lang="fr-FR" dirty="0" smtClean="0"/>
              <a:t>EIC, MCSA, INFRA, HEU-CL4, CL5</a:t>
            </a:r>
          </a:p>
          <a:p>
            <a:pPr marL="342900" indent="-342900">
              <a:buFont typeface="+mj-lt"/>
              <a:buAutoNum type="arabicPeriod" startAt="3"/>
            </a:pPr>
            <a:endParaRPr lang="fr-FR" dirty="0"/>
          </a:p>
          <a:p>
            <a:pPr marL="342900" indent="-342900">
              <a:buFont typeface="+mj-lt"/>
              <a:buAutoNum type="arabicPeriod" startAt="3"/>
            </a:pPr>
            <a:r>
              <a:rPr lang="fr-FR" dirty="0" smtClean="0"/>
              <a:t>Young EU-MACE </a:t>
            </a:r>
            <a:r>
              <a:rPr lang="fr-FR" dirty="0" err="1" smtClean="0"/>
              <a:t>webinar</a:t>
            </a:r>
            <a:r>
              <a:rPr lang="fr-FR" dirty="0"/>
              <a:t> </a:t>
            </a:r>
            <a:r>
              <a:rPr lang="fr-FR" dirty="0" smtClean="0"/>
              <a:t>n°1: </a:t>
            </a:r>
            <a:r>
              <a:rPr lang="fr-FR" dirty="0" err="1" smtClean="0"/>
              <a:t>Tomasz</a:t>
            </a:r>
            <a:r>
              <a:rPr lang="fr-FR" dirty="0" smtClean="0"/>
              <a:t> </a:t>
            </a:r>
            <a:r>
              <a:rPr lang="fr-FR" dirty="0" err="1" smtClean="0"/>
              <a:t>Stasiak</a:t>
            </a:r>
            <a:r>
              <a:rPr lang="fr-FR" dirty="0" smtClean="0"/>
              <a:t> (WG2 </a:t>
            </a:r>
            <a:r>
              <a:rPr lang="fr-FR" dirty="0" err="1" smtClean="0"/>
              <a:t>member</a:t>
            </a:r>
            <a:r>
              <a:rPr lang="fr-FR" dirty="0" smtClean="0"/>
              <a:t>, NCBJ, </a:t>
            </a:r>
            <a:r>
              <a:rPr lang="fr-FR" dirty="0" err="1" smtClean="0"/>
              <a:t>Poland</a:t>
            </a:r>
            <a:r>
              <a:rPr lang="fr-FR" dirty="0"/>
              <a:t>)</a:t>
            </a:r>
            <a:r>
              <a:rPr lang="fr-FR" dirty="0" smtClean="0"/>
              <a:t> </a:t>
            </a:r>
          </a:p>
          <a:p>
            <a:endParaRPr lang="fr-FR" dirty="0"/>
          </a:p>
        </p:txBody>
      </p:sp>
    </p:spTree>
    <p:extLst>
      <p:ext uri="{BB962C8B-B14F-4D97-AF65-F5344CB8AC3E}">
        <p14:creationId xmlns:p14="http://schemas.microsoft.com/office/powerpoint/2010/main" val="20600422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32416A3-39EF-4CBE-943D-C79C22FDDC46}"/>
              </a:ext>
            </a:extLst>
          </p:cNvPr>
          <p:cNvSpPr>
            <a:spLocks noGrp="1"/>
          </p:cNvSpPr>
          <p:nvPr>
            <p:ph type="title"/>
          </p:nvPr>
        </p:nvSpPr>
        <p:spPr>
          <a:xfrm>
            <a:off x="838200" y="649956"/>
            <a:ext cx="10515600" cy="726137"/>
          </a:xfrm>
        </p:spPr>
        <p:txBody>
          <a:bodyPr/>
          <a:lstStyle/>
          <a:p>
            <a:r>
              <a:rPr lang="en-US" sz="2800" dirty="0" smtClean="0"/>
              <a:t>Additional details on presentation items</a:t>
            </a:r>
            <a:endParaRPr lang="en-US" sz="2800" dirty="0"/>
          </a:p>
        </p:txBody>
      </p:sp>
      <p:sp>
        <p:nvSpPr>
          <p:cNvPr id="6" name="Espace réservé du pied de page 5"/>
          <p:cNvSpPr>
            <a:spLocks noGrp="1"/>
          </p:cNvSpPr>
          <p:nvPr>
            <p:ph type="ftr" sz="quarter" idx="11"/>
          </p:nvPr>
        </p:nvSpPr>
        <p:spPr/>
        <p:txBody>
          <a:bodyPr/>
          <a:lstStyle/>
          <a:p>
            <a:r>
              <a:rPr lang="en-US" smtClean="0"/>
              <a:t>EU-MACE CG update meeting GP2 - 5</a:t>
            </a:r>
            <a:endParaRPr lang="en-US" dirty="0"/>
          </a:p>
        </p:txBody>
      </p:sp>
      <p:sp>
        <p:nvSpPr>
          <p:cNvPr id="7" name="Espace réservé du numéro de diapositive 6"/>
          <p:cNvSpPr>
            <a:spLocks noGrp="1"/>
          </p:cNvSpPr>
          <p:nvPr>
            <p:ph type="sldNum" sz="quarter" idx="12"/>
          </p:nvPr>
        </p:nvSpPr>
        <p:spPr/>
        <p:txBody>
          <a:bodyPr/>
          <a:lstStyle/>
          <a:p>
            <a:fld id="{F91729D4-A164-47A3-830D-E792BCE699E4}" type="slidenum">
              <a:rPr lang="en-US" smtClean="0"/>
              <a:t>30</a:t>
            </a:fld>
            <a:endParaRPr lang="en-US" dirty="0"/>
          </a:p>
        </p:txBody>
      </p:sp>
      <p:sp>
        <p:nvSpPr>
          <p:cNvPr id="8" name="Espace réservé de la date 7"/>
          <p:cNvSpPr>
            <a:spLocks noGrp="1"/>
          </p:cNvSpPr>
          <p:nvPr>
            <p:ph type="dt" sz="half" idx="10"/>
          </p:nvPr>
        </p:nvSpPr>
        <p:spPr/>
        <p:txBody>
          <a:bodyPr/>
          <a:lstStyle/>
          <a:p>
            <a:fld id="{04BF3F89-66F1-4377-9660-61FED54273D9}" type="datetime1">
              <a:rPr lang="en-US" smtClean="0"/>
              <a:t>6/17/2025</a:t>
            </a:fld>
            <a:endParaRPr lang="en-US" dirty="0"/>
          </a:p>
        </p:txBody>
      </p:sp>
      <p:sp>
        <p:nvSpPr>
          <p:cNvPr id="12" name="ZoneTexte 11"/>
          <p:cNvSpPr txBox="1"/>
          <p:nvPr/>
        </p:nvSpPr>
        <p:spPr>
          <a:xfrm>
            <a:off x="703807" y="1682313"/>
            <a:ext cx="10597766" cy="4031873"/>
          </a:xfrm>
          <a:prstGeom prst="rect">
            <a:avLst/>
          </a:prstGeom>
          <a:noFill/>
        </p:spPr>
        <p:txBody>
          <a:bodyPr wrap="square" rtlCol="0">
            <a:spAutoFit/>
          </a:bodyPr>
          <a:lstStyle/>
          <a:p>
            <a:pPr marL="342900" lvl="0" indent="-342900">
              <a:buFont typeface="+mj-lt"/>
              <a:buAutoNum type="arabicPeriod"/>
            </a:pPr>
            <a:r>
              <a:rPr lang="en-US" sz="1600" dirty="0" smtClean="0"/>
              <a:t>About the online, bi-monthly webinar (Each WG is represented every 6 months)</a:t>
            </a:r>
          </a:p>
          <a:p>
            <a:pPr marL="742950" lvl="1" indent="-285750">
              <a:buFont typeface="Arial" panose="020B0604020202020204" pitchFamily="34" charset="0"/>
              <a:buChar char="•"/>
            </a:pPr>
            <a:r>
              <a:rPr lang="en-US" sz="1600" dirty="0" smtClean="0"/>
              <a:t>The webinar should be </a:t>
            </a:r>
            <a:r>
              <a:rPr lang="en-US" sz="1600" i="1" dirty="0" smtClean="0"/>
              <a:t>scientific</a:t>
            </a:r>
            <a:r>
              <a:rPr lang="en-US" sz="1600" dirty="0" smtClean="0"/>
              <a:t> </a:t>
            </a:r>
            <a:r>
              <a:rPr lang="en-US" sz="1600" dirty="0"/>
              <a:t>and rotate among </a:t>
            </a:r>
            <a:r>
              <a:rPr lang="en-US" sz="1600" dirty="0" smtClean="0"/>
              <a:t>WGs</a:t>
            </a:r>
            <a:r>
              <a:rPr lang="en-US" sz="1600" dirty="0"/>
              <a:t> </a:t>
            </a:r>
            <a:r>
              <a:rPr lang="en-US" sz="1600" dirty="0" smtClean="0">
                <a:sym typeface="Wingdings" panose="05000000000000000000" pitchFamily="2" charset="2"/>
              </a:rPr>
              <a:t> to be named “coffee with EU-MACE” </a:t>
            </a:r>
            <a:endParaRPr lang="en-US" sz="1600" dirty="0"/>
          </a:p>
          <a:p>
            <a:pPr marL="742950" lvl="1" indent="-285750">
              <a:buFont typeface="Arial" panose="020B0604020202020204" pitchFamily="34" charset="0"/>
              <a:buChar char="•"/>
            </a:pPr>
            <a:r>
              <a:rPr lang="en-US" sz="1600" dirty="0" smtClean="0"/>
              <a:t>YRIs </a:t>
            </a:r>
            <a:r>
              <a:rPr lang="en-US" sz="1600" dirty="0"/>
              <a:t>within or outside of </a:t>
            </a:r>
            <a:r>
              <a:rPr lang="en-US" sz="1600" dirty="0" smtClean="0"/>
              <a:t>Action can be invited</a:t>
            </a:r>
            <a:endParaRPr lang="en-US" sz="1600" dirty="0"/>
          </a:p>
          <a:p>
            <a:pPr marL="742950" lvl="1" indent="-285750">
              <a:buFont typeface="Arial" panose="020B0604020202020204" pitchFamily="34" charset="0"/>
              <a:buChar char="•"/>
            </a:pPr>
            <a:r>
              <a:rPr lang="en-US" sz="1600" dirty="0" smtClean="0"/>
              <a:t>Should further discuss</a:t>
            </a:r>
          </a:p>
          <a:p>
            <a:pPr marL="1200150" lvl="2" indent="-285750">
              <a:buFont typeface="Arial" panose="020B0604020202020204" pitchFamily="34" charset="0"/>
              <a:buChar char="•"/>
            </a:pPr>
            <a:r>
              <a:rPr lang="en-US" sz="1600" dirty="0" smtClean="0"/>
              <a:t>Who invites </a:t>
            </a:r>
            <a:r>
              <a:rPr lang="en-US" sz="1600" dirty="0"/>
              <a:t>and </a:t>
            </a:r>
            <a:r>
              <a:rPr lang="en-US" sz="1600" dirty="0" smtClean="0"/>
              <a:t>how to choose </a:t>
            </a:r>
            <a:r>
              <a:rPr lang="en-US" sz="1600" dirty="0"/>
              <a:t>topics? </a:t>
            </a:r>
          </a:p>
          <a:p>
            <a:pPr marL="1200150" lvl="2" indent="-285750">
              <a:buFont typeface="Arial" panose="020B0604020202020204" pitchFamily="34" charset="0"/>
              <a:buChar char="•"/>
            </a:pPr>
            <a:r>
              <a:rPr lang="en-US" sz="1600" dirty="0" smtClean="0"/>
              <a:t>Format example: 1 </a:t>
            </a:r>
            <a:r>
              <a:rPr lang="en-US" sz="1600" dirty="0"/>
              <a:t>presentation (45”) + discussion (15</a:t>
            </a:r>
            <a:r>
              <a:rPr lang="en-US" sz="1600" dirty="0" smtClean="0"/>
              <a:t>”)</a:t>
            </a:r>
            <a:endParaRPr lang="en-US" sz="1600" dirty="0"/>
          </a:p>
          <a:p>
            <a:pPr marL="742950" lvl="1" indent="-285750">
              <a:buFont typeface="Arial" panose="020B0604020202020204" pitchFamily="34" charset="0"/>
              <a:buChar char="•"/>
            </a:pPr>
            <a:r>
              <a:rPr lang="en-US" sz="1600" dirty="0" smtClean="0"/>
              <a:t>Industries can also be invited</a:t>
            </a:r>
            <a:endParaRPr lang="en-US" sz="1600" dirty="0"/>
          </a:p>
          <a:p>
            <a:pPr marL="742950" lvl="1" indent="-285750">
              <a:buFont typeface="Arial" panose="020B0604020202020204" pitchFamily="34" charset="0"/>
              <a:buChar char="•"/>
            </a:pPr>
            <a:r>
              <a:rPr lang="fr-FR" sz="1600" dirty="0" smtClean="0"/>
              <a:t>Topic </a:t>
            </a:r>
            <a:r>
              <a:rPr lang="fr-FR" sz="1600" dirty="0" err="1" smtClean="0"/>
              <a:t>ideas</a:t>
            </a:r>
            <a:r>
              <a:rPr lang="fr-FR" sz="1600" dirty="0" smtClean="0"/>
              <a:t> (</a:t>
            </a:r>
            <a:r>
              <a:rPr lang="fr-FR" sz="1600" dirty="0" err="1" smtClean="0"/>
              <a:t>should</a:t>
            </a:r>
            <a:r>
              <a:rPr lang="fr-FR" sz="1600" dirty="0" smtClean="0"/>
              <a:t> correspond to Action objective: </a:t>
            </a:r>
            <a:r>
              <a:rPr lang="en-US" sz="1600" dirty="0" smtClean="0"/>
              <a:t>building </a:t>
            </a:r>
            <a:r>
              <a:rPr lang="en-US" sz="1600" dirty="0"/>
              <a:t>materials ecosystem/entire value </a:t>
            </a:r>
            <a:r>
              <a:rPr lang="en-US" sz="1600" dirty="0" smtClean="0"/>
              <a:t>chain) </a:t>
            </a:r>
            <a:endParaRPr lang="fr-FR" sz="1600" dirty="0" smtClean="0"/>
          </a:p>
          <a:p>
            <a:pPr marL="1200150" lvl="2" indent="-285750">
              <a:buFont typeface="Arial" panose="020B0604020202020204" pitchFamily="34" charset="0"/>
              <a:buChar char="•"/>
            </a:pPr>
            <a:r>
              <a:rPr lang="en-US" sz="1600" dirty="0" smtClean="0"/>
              <a:t>Science</a:t>
            </a:r>
            <a:r>
              <a:rPr lang="en-US" sz="1600" dirty="0"/>
              <a:t>: technical &amp; research challenges in alloys, perovskites … new materials </a:t>
            </a:r>
          </a:p>
          <a:p>
            <a:pPr marL="1200150" lvl="2" indent="-285750">
              <a:buFont typeface="Arial" panose="020B0604020202020204" pitchFamily="34" charset="0"/>
              <a:buChar char="•"/>
            </a:pPr>
            <a:r>
              <a:rPr lang="en-US" sz="1600" dirty="0" smtClean="0"/>
              <a:t>Gaps</a:t>
            </a:r>
            <a:r>
              <a:rPr lang="en-US" sz="1600" dirty="0"/>
              <a:t>: between </a:t>
            </a:r>
            <a:r>
              <a:rPr lang="en-US" sz="1600" dirty="0" smtClean="0"/>
              <a:t>different stages </a:t>
            </a:r>
            <a:r>
              <a:rPr lang="en-US" sz="1600" dirty="0"/>
              <a:t>of </a:t>
            </a:r>
            <a:r>
              <a:rPr lang="en-US" sz="1600" dirty="0" smtClean="0"/>
              <a:t>value chains</a:t>
            </a:r>
            <a:endParaRPr lang="en-US" sz="1600" dirty="0"/>
          </a:p>
          <a:p>
            <a:pPr marL="1200150" lvl="2" indent="-285750">
              <a:buFont typeface="Arial" panose="020B0604020202020204" pitchFamily="34" charset="0"/>
              <a:buChar char="•"/>
            </a:pPr>
            <a:r>
              <a:rPr lang="en-US" sz="1600" dirty="0"/>
              <a:t>How to accelerate materials research on alloys, perovskites, new </a:t>
            </a:r>
            <a:r>
              <a:rPr lang="en-US" sz="1600" dirty="0" smtClean="0"/>
              <a:t>materials; e.g., How </a:t>
            </a:r>
            <a:r>
              <a:rPr lang="en-US" sz="1600" dirty="0"/>
              <a:t>to incorporate ML into traditional research, step-by-step guide toward automated and autonomous research design. </a:t>
            </a:r>
          </a:p>
          <a:p>
            <a:pPr marL="1200150" lvl="2" indent="-285750">
              <a:buFont typeface="Arial" panose="020B0604020202020204" pitchFamily="34" charset="0"/>
              <a:buChar char="•"/>
            </a:pPr>
            <a:endParaRPr lang="en-US" sz="1600" dirty="0"/>
          </a:p>
          <a:p>
            <a:pPr marL="1200150" lvl="2" indent="-285750">
              <a:buFont typeface="Arial" panose="020B0604020202020204" pitchFamily="34" charset="0"/>
              <a:buChar char="•"/>
            </a:pPr>
            <a:endParaRPr lang="en-US" sz="1600" dirty="0" smtClean="0"/>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b="1" dirty="0"/>
          </a:p>
        </p:txBody>
      </p:sp>
    </p:spTree>
    <p:extLst>
      <p:ext uri="{BB962C8B-B14F-4D97-AF65-F5344CB8AC3E}">
        <p14:creationId xmlns:p14="http://schemas.microsoft.com/office/powerpoint/2010/main" val="12658398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E02B4-627E-45E5-AED6-45AB4CD2DF9B}"/>
              </a:ext>
            </a:extLst>
          </p:cNvPr>
          <p:cNvSpPr>
            <a:spLocks noGrp="1"/>
          </p:cNvSpPr>
          <p:nvPr>
            <p:ph type="title"/>
          </p:nvPr>
        </p:nvSpPr>
        <p:spPr>
          <a:xfrm>
            <a:off x="247485" y="489550"/>
            <a:ext cx="11029616" cy="517044"/>
          </a:xfrm>
        </p:spPr>
        <p:txBody>
          <a:bodyPr>
            <a:noAutofit/>
          </a:bodyPr>
          <a:lstStyle/>
          <a:p>
            <a:r>
              <a:rPr lang="en-US" sz="5400" dirty="0"/>
              <a:t>NEXT </a:t>
            </a:r>
            <a:r>
              <a:rPr lang="en-US" sz="5400" dirty="0" smtClean="0"/>
              <a:t>STEP: we need volunteers</a:t>
            </a:r>
            <a:endParaRPr lang="en-US" sz="5400" dirty="0"/>
          </a:p>
        </p:txBody>
      </p:sp>
      <p:graphicFrame>
        <p:nvGraphicFramePr>
          <p:cNvPr id="5" name="Diagram 4">
            <a:extLst>
              <a:ext uri="{FF2B5EF4-FFF2-40B4-BE49-F238E27FC236}">
                <a16:creationId xmlns:a16="http://schemas.microsoft.com/office/drawing/2014/main" id="{46B4925D-0DE1-4336-9067-99ACEC832482}"/>
              </a:ext>
            </a:extLst>
          </p:cNvPr>
          <p:cNvGraphicFramePr/>
          <p:nvPr>
            <p:extLst/>
          </p:nvPr>
        </p:nvGraphicFramePr>
        <p:xfrm>
          <a:off x="5155244" y="1494840"/>
          <a:ext cx="6538260" cy="3518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E7FAB190-9E78-474D-9388-052E8D76FD02}"/>
              </a:ext>
            </a:extLst>
          </p:cNvPr>
          <p:cNvSpPr/>
          <p:nvPr/>
        </p:nvSpPr>
        <p:spPr>
          <a:xfrm>
            <a:off x="1684673" y="2330892"/>
            <a:ext cx="3187091"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Expansion</a:t>
            </a:r>
          </a:p>
        </p:txBody>
      </p:sp>
      <p:sp>
        <p:nvSpPr>
          <p:cNvPr id="3" name="Espace réservé de la date 2"/>
          <p:cNvSpPr>
            <a:spLocks noGrp="1"/>
          </p:cNvSpPr>
          <p:nvPr>
            <p:ph type="dt" sz="half" idx="10"/>
          </p:nvPr>
        </p:nvSpPr>
        <p:spPr/>
        <p:txBody>
          <a:bodyPr/>
          <a:lstStyle/>
          <a:p>
            <a:fld id="{D9BC855F-BB4B-4AA5-A1B7-CDF144679999}" type="datetime1">
              <a:rPr lang="en-US" smtClean="0"/>
              <a:t>6/17/2025</a:t>
            </a:fld>
            <a:endParaRPr lang="fr-FR"/>
          </a:p>
        </p:txBody>
      </p:sp>
      <p:sp>
        <p:nvSpPr>
          <p:cNvPr id="4" name="Espace réservé du pied de page 3"/>
          <p:cNvSpPr>
            <a:spLocks noGrp="1"/>
          </p:cNvSpPr>
          <p:nvPr>
            <p:ph type="ftr" sz="quarter" idx="11"/>
          </p:nvPr>
        </p:nvSpPr>
        <p:spPr/>
        <p:txBody>
          <a:bodyPr/>
          <a:lstStyle/>
          <a:p>
            <a:r>
              <a:rPr lang="en-US" smtClean="0"/>
              <a:t>EU-MACE CG update meeting GP2 - 5</a:t>
            </a:r>
            <a:endParaRPr lang="fr-FR"/>
          </a:p>
        </p:txBody>
      </p:sp>
      <p:sp>
        <p:nvSpPr>
          <p:cNvPr id="8" name="Espace réservé du numéro de diapositive 7"/>
          <p:cNvSpPr>
            <a:spLocks noGrp="1"/>
          </p:cNvSpPr>
          <p:nvPr>
            <p:ph type="sldNum" sz="quarter" idx="12"/>
          </p:nvPr>
        </p:nvSpPr>
        <p:spPr/>
        <p:txBody>
          <a:bodyPr/>
          <a:lstStyle/>
          <a:p>
            <a:fld id="{C8679E8E-FA2A-1B48-BDE1-11B706DF47B9}" type="slidenum">
              <a:rPr lang="fr-FR" smtClean="0"/>
              <a:t>31</a:t>
            </a:fld>
            <a:endParaRPr lang="fr-FR"/>
          </a:p>
        </p:txBody>
      </p:sp>
      <p:sp>
        <p:nvSpPr>
          <p:cNvPr id="6" name="ZoneTexte 5"/>
          <p:cNvSpPr txBox="1"/>
          <p:nvPr/>
        </p:nvSpPr>
        <p:spPr>
          <a:xfrm>
            <a:off x="4263100" y="5392590"/>
            <a:ext cx="2998385" cy="584775"/>
          </a:xfrm>
          <a:prstGeom prst="rect">
            <a:avLst/>
          </a:prstGeom>
          <a:noFill/>
        </p:spPr>
        <p:txBody>
          <a:bodyPr wrap="none" rtlCol="0">
            <a:spAutoFit/>
          </a:bodyPr>
          <a:lstStyle/>
          <a:p>
            <a:r>
              <a:rPr lang="fr-FR" sz="3200" b="1" dirty="0" err="1" smtClean="0"/>
              <a:t>Add</a:t>
            </a:r>
            <a:r>
              <a:rPr lang="fr-FR" sz="3200" b="1" dirty="0" smtClean="0"/>
              <a:t> Call </a:t>
            </a:r>
            <a:r>
              <a:rPr lang="fr-FR" sz="3200" b="1" dirty="0" err="1" smtClean="0"/>
              <a:t>library</a:t>
            </a:r>
            <a:r>
              <a:rPr lang="fr-FR" sz="3200" b="1" dirty="0" smtClean="0"/>
              <a:t>?</a:t>
            </a:r>
            <a:endParaRPr lang="en-US" sz="3200" b="1" dirty="0"/>
          </a:p>
        </p:txBody>
      </p:sp>
    </p:spTree>
    <p:extLst>
      <p:ext uri="{BB962C8B-B14F-4D97-AF65-F5344CB8AC3E}">
        <p14:creationId xmlns:p14="http://schemas.microsoft.com/office/powerpoint/2010/main" val="33634908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656080" y="3443967"/>
            <a:ext cx="10547089" cy="1224000"/>
          </a:xfrm>
        </p:spPr>
        <p:txBody>
          <a:bodyPr/>
          <a:lstStyle/>
          <a:p>
            <a:r>
              <a:rPr lang="fr-FR" b="1" dirty="0" err="1" smtClean="0"/>
              <a:t>Recap</a:t>
            </a:r>
            <a:r>
              <a:rPr lang="fr-FR" b="1" dirty="0" smtClean="0"/>
              <a:t> </a:t>
            </a:r>
            <a:r>
              <a:rPr lang="fr-FR" b="1" dirty="0" err="1" smtClean="0"/>
              <a:t>from</a:t>
            </a:r>
            <a:r>
              <a:rPr lang="fr-FR" b="1" dirty="0" smtClean="0"/>
              <a:t> Future </a:t>
            </a:r>
            <a:r>
              <a:rPr lang="fr-FR" b="1" dirty="0" err="1" smtClean="0"/>
              <a:t>Labs</a:t>
            </a:r>
            <a:r>
              <a:rPr lang="fr-FR" b="1" dirty="0" smtClean="0"/>
              <a:t> Live 2025</a:t>
            </a:r>
            <a:endParaRPr lang="en-US" b="1" dirty="0"/>
          </a:p>
        </p:txBody>
      </p:sp>
    </p:spTree>
    <p:extLst>
      <p:ext uri="{BB962C8B-B14F-4D97-AF65-F5344CB8AC3E}">
        <p14:creationId xmlns:p14="http://schemas.microsoft.com/office/powerpoint/2010/main" val="5059939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32416A3-39EF-4CBE-943D-C79C22FDDC46}"/>
              </a:ext>
            </a:extLst>
          </p:cNvPr>
          <p:cNvSpPr>
            <a:spLocks noGrp="1"/>
          </p:cNvSpPr>
          <p:nvPr>
            <p:ph type="title"/>
          </p:nvPr>
        </p:nvSpPr>
        <p:spPr>
          <a:xfrm>
            <a:off x="838200" y="649956"/>
            <a:ext cx="10515600" cy="726137"/>
          </a:xfrm>
        </p:spPr>
        <p:txBody>
          <a:bodyPr/>
          <a:lstStyle/>
          <a:p>
            <a:r>
              <a:rPr lang="en-US" sz="2800" dirty="0" smtClean="0"/>
              <a:t>Future Labs Live 2025 – Basel </a:t>
            </a:r>
            <a:endParaRPr lang="en-US" sz="2800" dirty="0"/>
          </a:p>
        </p:txBody>
      </p:sp>
      <p:sp>
        <p:nvSpPr>
          <p:cNvPr id="6" name="Espace réservé du pied de page 5"/>
          <p:cNvSpPr>
            <a:spLocks noGrp="1"/>
          </p:cNvSpPr>
          <p:nvPr>
            <p:ph type="ftr" sz="quarter" idx="11"/>
          </p:nvPr>
        </p:nvSpPr>
        <p:spPr/>
        <p:txBody>
          <a:bodyPr/>
          <a:lstStyle/>
          <a:p>
            <a:r>
              <a:rPr lang="en-US" smtClean="0"/>
              <a:t>EU-MACE CG update meeting GP2 - 5</a:t>
            </a:r>
            <a:endParaRPr lang="en-US" dirty="0"/>
          </a:p>
        </p:txBody>
      </p:sp>
      <p:sp>
        <p:nvSpPr>
          <p:cNvPr id="7" name="Espace réservé du numéro de diapositive 6"/>
          <p:cNvSpPr>
            <a:spLocks noGrp="1"/>
          </p:cNvSpPr>
          <p:nvPr>
            <p:ph type="sldNum" sz="quarter" idx="12"/>
          </p:nvPr>
        </p:nvSpPr>
        <p:spPr/>
        <p:txBody>
          <a:bodyPr/>
          <a:lstStyle/>
          <a:p>
            <a:fld id="{F91729D4-A164-47A3-830D-E792BCE699E4}" type="slidenum">
              <a:rPr lang="en-US" smtClean="0"/>
              <a:t>5</a:t>
            </a:fld>
            <a:endParaRPr lang="en-US" dirty="0"/>
          </a:p>
        </p:txBody>
      </p:sp>
      <p:sp>
        <p:nvSpPr>
          <p:cNvPr id="8" name="Espace réservé de la date 7"/>
          <p:cNvSpPr>
            <a:spLocks noGrp="1"/>
          </p:cNvSpPr>
          <p:nvPr>
            <p:ph type="dt" sz="half" idx="10"/>
          </p:nvPr>
        </p:nvSpPr>
        <p:spPr/>
        <p:txBody>
          <a:bodyPr/>
          <a:lstStyle/>
          <a:p>
            <a:fld id="{BBD14C5D-F5EF-4B7F-ACD2-A52698F49836}" type="datetime1">
              <a:rPr lang="en-US" smtClean="0"/>
              <a:t>6/17/2025</a:t>
            </a:fld>
            <a:endParaRPr lang="en-US" dirty="0"/>
          </a:p>
        </p:txBody>
      </p:sp>
      <p:sp>
        <p:nvSpPr>
          <p:cNvPr id="12" name="ZoneTexte 11"/>
          <p:cNvSpPr txBox="1"/>
          <p:nvPr/>
        </p:nvSpPr>
        <p:spPr>
          <a:xfrm>
            <a:off x="688395" y="1533337"/>
            <a:ext cx="11123267" cy="4555093"/>
          </a:xfrm>
          <a:prstGeom prst="rect">
            <a:avLst/>
          </a:prstGeom>
          <a:noFill/>
        </p:spPr>
        <p:txBody>
          <a:bodyPr wrap="square" rtlCol="0">
            <a:spAutoFit/>
          </a:bodyPr>
          <a:lstStyle/>
          <a:p>
            <a:pPr lvl="0"/>
            <a:r>
              <a:rPr lang="en-US" sz="2000" b="1" dirty="0" smtClean="0"/>
              <a:t>27-28 May, 2025</a:t>
            </a:r>
            <a:r>
              <a:rPr lang="en-US" sz="2000" dirty="0" smtClean="0"/>
              <a:t> </a:t>
            </a:r>
          </a:p>
          <a:p>
            <a:pPr lvl="0"/>
            <a:r>
              <a:rPr lang="en-US" dirty="0" smtClean="0"/>
              <a:t>t</a:t>
            </a:r>
            <a:r>
              <a:rPr lang="en-US" b="1" dirty="0" smtClean="0"/>
              <a:t>errapin.com/conference/future-labs-live/</a:t>
            </a:r>
            <a:r>
              <a:rPr lang="en-US" b="1" dirty="0" err="1" smtClean="0"/>
              <a:t>index.stm</a:t>
            </a:r>
            <a:r>
              <a:rPr lang="en-US" dirty="0" smtClean="0"/>
              <a:t> (see previous meeting presentation for more information) </a:t>
            </a:r>
            <a:endParaRPr lang="en-US" dirty="0"/>
          </a:p>
          <a:p>
            <a:pPr lvl="0"/>
            <a:endParaRPr lang="en-US" dirty="0" smtClean="0"/>
          </a:p>
          <a:p>
            <a:pPr lvl="0"/>
            <a:r>
              <a:rPr lang="en-US" u="sng" dirty="0" smtClean="0"/>
              <a:t>Exhibition Booth &amp; Seminar session (30 minutes)</a:t>
            </a:r>
            <a:r>
              <a:rPr lang="en-US" dirty="0" smtClean="0"/>
              <a:t>:</a:t>
            </a:r>
            <a:endParaRPr lang="en-US" dirty="0"/>
          </a:p>
          <a:p>
            <a:pPr marL="800100" lvl="1" indent="-342900">
              <a:buFont typeface="Arial" panose="020B0604020202020204" pitchFamily="34" charset="0"/>
              <a:buChar char="•"/>
            </a:pPr>
            <a:r>
              <a:rPr lang="en-US" dirty="0" smtClean="0"/>
              <a:t>Booth: EU-MACE and our member labs! Brochures, Demos, videos</a:t>
            </a:r>
            <a:endParaRPr lang="en-US" dirty="0"/>
          </a:p>
          <a:p>
            <a:pPr marL="800100" lvl="1" indent="-342900">
              <a:buFont typeface="Arial" panose="020B0604020202020204" pitchFamily="34" charset="0"/>
              <a:buChar char="•"/>
            </a:pPr>
            <a:r>
              <a:rPr lang="fr-FR" dirty="0" smtClean="0"/>
              <a:t>Session: Building MAP </a:t>
            </a:r>
            <a:r>
              <a:rPr lang="fr-FR" dirty="0" err="1" smtClean="0"/>
              <a:t>ecosystem</a:t>
            </a:r>
            <a:r>
              <a:rPr lang="fr-FR" dirty="0" smtClean="0"/>
              <a:t> – Saco, Gloria and Ozlem</a:t>
            </a:r>
          </a:p>
          <a:p>
            <a:pPr marL="1257300" lvl="2" indent="-342900">
              <a:buFont typeface="Arial" panose="020B0604020202020204" pitchFamily="34" charset="0"/>
              <a:buChar char="•"/>
            </a:pPr>
            <a:r>
              <a:rPr lang="fr-FR" i="1" dirty="0" err="1" smtClean="0"/>
              <a:t>Connecting</a:t>
            </a:r>
            <a:r>
              <a:rPr lang="fr-FR" i="1" dirty="0" smtClean="0"/>
              <a:t> </a:t>
            </a:r>
            <a:r>
              <a:rPr lang="fr-FR" i="1" dirty="0" err="1" smtClean="0"/>
              <a:t>MAPs</a:t>
            </a:r>
            <a:endParaRPr lang="fr-FR" i="1" dirty="0" smtClean="0"/>
          </a:p>
          <a:p>
            <a:pPr marL="1257300" lvl="2" indent="-342900">
              <a:buFont typeface="Arial" panose="020B0604020202020204" pitchFamily="34" charset="0"/>
              <a:buChar char="•"/>
            </a:pPr>
            <a:r>
              <a:rPr lang="fr-FR" i="1" dirty="0" err="1" smtClean="0"/>
              <a:t>Role</a:t>
            </a:r>
            <a:r>
              <a:rPr lang="fr-FR" i="1" dirty="0" smtClean="0"/>
              <a:t> of </a:t>
            </a:r>
            <a:r>
              <a:rPr lang="fr-FR" i="1" dirty="0" err="1" smtClean="0"/>
              <a:t>sci</a:t>
            </a:r>
            <a:r>
              <a:rPr lang="fr-FR" i="1" dirty="0" smtClean="0"/>
              <a:t>. Communications</a:t>
            </a:r>
          </a:p>
          <a:p>
            <a:pPr marL="1257300" lvl="2" indent="-342900">
              <a:buFont typeface="Arial" panose="020B0604020202020204" pitchFamily="34" charset="0"/>
              <a:buChar char="•"/>
            </a:pPr>
            <a:r>
              <a:rPr lang="fr-FR" i="1" dirty="0" err="1" smtClean="0"/>
              <a:t>Legacy</a:t>
            </a:r>
            <a:r>
              <a:rPr lang="fr-FR" i="1" dirty="0" smtClean="0"/>
              <a:t> </a:t>
            </a:r>
            <a:r>
              <a:rPr lang="fr-FR" i="1" dirty="0" err="1" smtClean="0"/>
              <a:t>lab</a:t>
            </a:r>
            <a:r>
              <a:rPr lang="fr-FR" i="1" dirty="0" smtClean="0"/>
              <a:t> </a:t>
            </a:r>
            <a:r>
              <a:rPr lang="fr-FR" i="1" dirty="0" err="1" smtClean="0"/>
              <a:t>project</a:t>
            </a:r>
            <a:endParaRPr lang="fr-FR" i="1" dirty="0" smtClean="0"/>
          </a:p>
          <a:p>
            <a:pPr marL="800100" lvl="1" indent="-342900">
              <a:buFont typeface="Arial" panose="020B0604020202020204" pitchFamily="34" charset="0"/>
              <a:buChar char="•"/>
            </a:pPr>
            <a:r>
              <a:rPr lang="fr-FR" dirty="0" smtClean="0"/>
              <a:t>FZJ (Kourosh), </a:t>
            </a:r>
            <a:r>
              <a:rPr lang="fr-FR" dirty="0" err="1" smtClean="0"/>
              <a:t>Franhofer</a:t>
            </a:r>
            <a:r>
              <a:rPr lang="fr-FR" dirty="0" smtClean="0"/>
              <a:t> (Simon), Ozlem (BAM) </a:t>
            </a:r>
            <a:r>
              <a:rPr lang="fr-FR" dirty="0" err="1" smtClean="0"/>
              <a:t>also</a:t>
            </a:r>
            <a:r>
              <a:rPr lang="fr-FR" dirty="0" smtClean="0"/>
              <a:t> </a:t>
            </a:r>
            <a:r>
              <a:rPr lang="fr-FR" dirty="0" err="1" smtClean="0"/>
              <a:t>speaking</a:t>
            </a:r>
            <a:r>
              <a:rPr lang="fr-FR" dirty="0" smtClean="0"/>
              <a:t> in </a:t>
            </a:r>
            <a:r>
              <a:rPr lang="fr-FR" dirty="0" err="1" smtClean="0"/>
              <a:t>various</a:t>
            </a:r>
            <a:r>
              <a:rPr lang="fr-FR" dirty="0" smtClean="0"/>
              <a:t> sessions</a:t>
            </a:r>
            <a:endParaRPr lang="en-US" dirty="0" smtClean="0"/>
          </a:p>
          <a:p>
            <a:pPr marL="800100" lvl="1" indent="-342900">
              <a:buFont typeface="Arial" panose="020B0604020202020204" pitchFamily="34" charset="0"/>
              <a:buChar char="•"/>
            </a:pPr>
            <a:r>
              <a:rPr lang="en-US" dirty="0" smtClean="0"/>
              <a:t>EU-MACE funding: </a:t>
            </a:r>
            <a:r>
              <a:rPr lang="fr-FR" dirty="0" smtClean="0"/>
              <a:t>Booth </a:t>
            </a:r>
            <a:r>
              <a:rPr lang="fr-FR" dirty="0" err="1" smtClean="0"/>
              <a:t>space</a:t>
            </a:r>
            <a:r>
              <a:rPr lang="fr-FR" dirty="0" smtClean="0"/>
              <a:t> &amp; DC </a:t>
            </a:r>
            <a:r>
              <a:rPr lang="fr-FR" dirty="0" err="1" smtClean="0"/>
              <a:t>grants</a:t>
            </a:r>
            <a:r>
              <a:rPr lang="fr-FR" dirty="0" smtClean="0"/>
              <a:t> for Action Chair and Communications </a:t>
            </a:r>
            <a:r>
              <a:rPr lang="fr-FR" dirty="0" err="1" smtClean="0"/>
              <a:t>coord</a:t>
            </a:r>
            <a:r>
              <a:rPr lang="fr-FR" dirty="0" smtClean="0"/>
              <a:t>.</a:t>
            </a:r>
            <a:endParaRPr lang="en-US" dirty="0"/>
          </a:p>
          <a:p>
            <a:endParaRPr lang="fr-FR" dirty="0" smtClean="0"/>
          </a:p>
          <a:p>
            <a:r>
              <a:rPr lang="fr-FR" u="sng" dirty="0"/>
              <a:t>N</a:t>
            </a:r>
            <a:r>
              <a:rPr lang="fr-FR" u="sng" dirty="0" smtClean="0"/>
              <a:t>ew WG applications </a:t>
            </a:r>
            <a:r>
              <a:rPr lang="fr-FR" u="sng" dirty="0" err="1" smtClean="0"/>
              <a:t>received</a:t>
            </a:r>
            <a:endParaRPr lang="fr-FR" u="sng" dirty="0" smtClean="0"/>
          </a:p>
          <a:p>
            <a:pPr marL="285750" indent="-285750">
              <a:buFontTx/>
              <a:buChar char="-"/>
            </a:pPr>
            <a:r>
              <a:rPr lang="en-US" dirty="0" smtClean="0"/>
              <a:t>3 SMEs</a:t>
            </a:r>
          </a:p>
          <a:p>
            <a:pPr marL="285750" indent="-285750">
              <a:buFontTx/>
              <a:buChar char="-"/>
            </a:pPr>
            <a:r>
              <a:rPr lang="fr-FR" dirty="0" smtClean="0"/>
              <a:t>2 consortiums (1 </a:t>
            </a:r>
            <a:r>
              <a:rPr lang="fr-FR" dirty="0" err="1" smtClean="0"/>
              <a:t>waiting</a:t>
            </a:r>
            <a:r>
              <a:rPr lang="fr-FR" dirty="0" smtClean="0"/>
              <a:t>)</a:t>
            </a:r>
          </a:p>
          <a:p>
            <a:pPr marL="285750" indent="-285750">
              <a:buFontTx/>
              <a:buChar char="-"/>
            </a:pPr>
            <a:r>
              <a:rPr lang="fr-FR" dirty="0" err="1" smtClean="0"/>
              <a:t>Several</a:t>
            </a:r>
            <a:r>
              <a:rPr lang="fr-FR" dirty="0" smtClean="0"/>
              <a:t> </a:t>
            </a:r>
            <a:r>
              <a:rPr lang="fr-FR" dirty="0" err="1" smtClean="0"/>
              <a:t>individual</a:t>
            </a:r>
            <a:r>
              <a:rPr lang="fr-FR" dirty="0" smtClean="0"/>
              <a:t> </a:t>
            </a:r>
            <a:r>
              <a:rPr lang="fr-FR" dirty="0" err="1" smtClean="0"/>
              <a:t>researchers</a:t>
            </a:r>
            <a:endParaRPr lang="en-US" dirty="0"/>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52215"/>
            <a:ext cx="1794856" cy="1211529"/>
          </a:xfrm>
          <a:prstGeom prst="rect">
            <a:avLst/>
          </a:prstGeom>
        </p:spPr>
      </p:pic>
    </p:spTree>
    <p:extLst>
      <p:ext uri="{BB962C8B-B14F-4D97-AF65-F5344CB8AC3E}">
        <p14:creationId xmlns:p14="http://schemas.microsoft.com/office/powerpoint/2010/main" val="36284622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7"/>
          </p:nvPr>
        </p:nvSpPr>
        <p:spPr/>
        <p:txBody>
          <a:bodyPr/>
          <a:lstStyle/>
          <a:p>
            <a:pPr lvl="0"/>
            <a:fld id="{8D1195AF-EDF3-46F6-AC32-DCCB211EB428}" type="datetime1">
              <a:rPr lang="en-US" smtClean="0"/>
              <a:t>6/17/2025</a:t>
            </a:fld>
            <a:endParaRPr lang="es-ES"/>
          </a:p>
        </p:txBody>
      </p:sp>
      <p:sp>
        <p:nvSpPr>
          <p:cNvPr id="5" name="Espace réservé du pied de page 4"/>
          <p:cNvSpPr>
            <a:spLocks noGrp="1"/>
          </p:cNvSpPr>
          <p:nvPr>
            <p:ph type="ftr" sz="quarter" idx="9"/>
          </p:nvPr>
        </p:nvSpPr>
        <p:spPr/>
        <p:txBody>
          <a:bodyPr/>
          <a:lstStyle/>
          <a:p>
            <a:pPr lvl="0"/>
            <a:r>
              <a:rPr lang="en-US" smtClean="0"/>
              <a:t>EU-MACE CG update meeting GP2 - 5</a:t>
            </a:r>
            <a:endParaRPr lang="es-ES"/>
          </a:p>
        </p:txBody>
      </p:sp>
      <p:sp>
        <p:nvSpPr>
          <p:cNvPr id="6" name="Espace réservé du numéro de diapositive 5"/>
          <p:cNvSpPr>
            <a:spLocks noGrp="1"/>
          </p:cNvSpPr>
          <p:nvPr>
            <p:ph type="sldNum" sz="quarter" idx="8"/>
          </p:nvPr>
        </p:nvSpPr>
        <p:spPr/>
        <p:txBody>
          <a:bodyPr/>
          <a:lstStyle/>
          <a:p>
            <a:pPr lvl="0"/>
            <a:fld id="{90847F35-D943-4271-BA3B-3BEB25517371}" type="slidenum">
              <a:rPr lang="en-US" smtClean="0"/>
              <a:t>6</a:t>
            </a:fld>
            <a:endParaRPr lang="en-US"/>
          </a:p>
        </p:txBody>
      </p:sp>
      <p:pic>
        <p:nvPicPr>
          <p:cNvPr id="7" name="Image 6"/>
          <p:cNvPicPr>
            <a:picLocks noChangeAspect="1"/>
          </p:cNvPicPr>
          <p:nvPr/>
        </p:nvPicPr>
        <p:blipFill>
          <a:blip r:embed="rId2"/>
          <a:stretch>
            <a:fillRect/>
          </a:stretch>
        </p:blipFill>
        <p:spPr>
          <a:xfrm>
            <a:off x="961544" y="197649"/>
            <a:ext cx="10080000" cy="6158701"/>
          </a:xfrm>
          <a:prstGeom prst="rect">
            <a:avLst/>
          </a:prstGeom>
        </p:spPr>
      </p:pic>
    </p:spTree>
    <p:extLst>
      <p:ext uri="{BB962C8B-B14F-4D97-AF65-F5344CB8AC3E}">
        <p14:creationId xmlns:p14="http://schemas.microsoft.com/office/powerpoint/2010/main" val="42489992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7"/>
          </p:nvPr>
        </p:nvSpPr>
        <p:spPr/>
        <p:txBody>
          <a:bodyPr/>
          <a:lstStyle/>
          <a:p>
            <a:pPr lvl="0"/>
            <a:fld id="{8D1195AF-EDF3-46F6-AC32-DCCB211EB428}" type="datetime1">
              <a:rPr lang="en-US" smtClean="0"/>
              <a:t>6/17/2025</a:t>
            </a:fld>
            <a:endParaRPr lang="es-ES"/>
          </a:p>
        </p:txBody>
      </p:sp>
      <p:sp>
        <p:nvSpPr>
          <p:cNvPr id="5" name="Espace réservé du pied de page 4"/>
          <p:cNvSpPr>
            <a:spLocks noGrp="1"/>
          </p:cNvSpPr>
          <p:nvPr>
            <p:ph type="ftr" sz="quarter" idx="9"/>
          </p:nvPr>
        </p:nvSpPr>
        <p:spPr/>
        <p:txBody>
          <a:bodyPr/>
          <a:lstStyle/>
          <a:p>
            <a:pPr lvl="0"/>
            <a:r>
              <a:rPr lang="en-US" smtClean="0"/>
              <a:t>EU-MACE CG update meeting GP2 - 5</a:t>
            </a:r>
            <a:endParaRPr lang="es-ES"/>
          </a:p>
        </p:txBody>
      </p:sp>
      <p:sp>
        <p:nvSpPr>
          <p:cNvPr id="6" name="Espace réservé du numéro de diapositive 5"/>
          <p:cNvSpPr>
            <a:spLocks noGrp="1"/>
          </p:cNvSpPr>
          <p:nvPr>
            <p:ph type="sldNum" sz="quarter" idx="8"/>
          </p:nvPr>
        </p:nvSpPr>
        <p:spPr/>
        <p:txBody>
          <a:bodyPr/>
          <a:lstStyle/>
          <a:p>
            <a:pPr lvl="0"/>
            <a:fld id="{90847F35-D943-4271-BA3B-3BEB25517371}" type="slidenum">
              <a:rPr lang="en-US" smtClean="0"/>
              <a:t>7</a:t>
            </a:fld>
            <a:endParaRPr lang="en-US"/>
          </a:p>
        </p:txBody>
      </p:sp>
      <p:pic>
        <p:nvPicPr>
          <p:cNvPr id="2" name="Image 1"/>
          <p:cNvPicPr>
            <a:picLocks noChangeAspect="1"/>
          </p:cNvPicPr>
          <p:nvPr/>
        </p:nvPicPr>
        <p:blipFill>
          <a:blip r:embed="rId2"/>
          <a:stretch>
            <a:fillRect/>
          </a:stretch>
        </p:blipFill>
        <p:spPr>
          <a:xfrm>
            <a:off x="913045" y="126515"/>
            <a:ext cx="10080000" cy="6229835"/>
          </a:xfrm>
          <a:prstGeom prst="rect">
            <a:avLst/>
          </a:prstGeom>
        </p:spPr>
      </p:pic>
    </p:spTree>
    <p:extLst>
      <p:ext uri="{BB962C8B-B14F-4D97-AF65-F5344CB8AC3E}">
        <p14:creationId xmlns:p14="http://schemas.microsoft.com/office/powerpoint/2010/main" val="2820300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7"/>
          </p:nvPr>
        </p:nvSpPr>
        <p:spPr/>
        <p:txBody>
          <a:bodyPr/>
          <a:lstStyle/>
          <a:p>
            <a:pPr lvl="0"/>
            <a:fld id="{8D1195AF-EDF3-46F6-AC32-DCCB211EB428}" type="datetime1">
              <a:rPr lang="en-US" smtClean="0"/>
              <a:t>6/17/2025</a:t>
            </a:fld>
            <a:endParaRPr lang="es-ES"/>
          </a:p>
        </p:txBody>
      </p:sp>
      <p:sp>
        <p:nvSpPr>
          <p:cNvPr id="5" name="Espace réservé du pied de page 4"/>
          <p:cNvSpPr>
            <a:spLocks noGrp="1"/>
          </p:cNvSpPr>
          <p:nvPr>
            <p:ph type="ftr" sz="quarter" idx="9"/>
          </p:nvPr>
        </p:nvSpPr>
        <p:spPr/>
        <p:txBody>
          <a:bodyPr/>
          <a:lstStyle/>
          <a:p>
            <a:pPr lvl="0"/>
            <a:r>
              <a:rPr lang="en-US" smtClean="0"/>
              <a:t>EU-MACE CG update meeting GP2 - 5</a:t>
            </a:r>
            <a:endParaRPr lang="es-ES"/>
          </a:p>
        </p:txBody>
      </p:sp>
      <p:sp>
        <p:nvSpPr>
          <p:cNvPr id="6" name="Espace réservé du numéro de diapositive 5"/>
          <p:cNvSpPr>
            <a:spLocks noGrp="1"/>
          </p:cNvSpPr>
          <p:nvPr>
            <p:ph type="sldNum" sz="quarter" idx="8"/>
          </p:nvPr>
        </p:nvSpPr>
        <p:spPr/>
        <p:txBody>
          <a:bodyPr/>
          <a:lstStyle/>
          <a:p>
            <a:pPr lvl="0"/>
            <a:fld id="{90847F35-D943-4271-BA3B-3BEB25517371}" type="slidenum">
              <a:rPr lang="en-US" smtClean="0"/>
              <a:t>8</a:t>
            </a:fld>
            <a:endParaRPr lang="en-US"/>
          </a:p>
        </p:txBody>
      </p:sp>
      <p:pic>
        <p:nvPicPr>
          <p:cNvPr id="3" name="Image 2"/>
          <p:cNvPicPr>
            <a:picLocks noChangeAspect="1"/>
          </p:cNvPicPr>
          <p:nvPr/>
        </p:nvPicPr>
        <p:blipFill>
          <a:blip r:embed="rId2"/>
          <a:stretch>
            <a:fillRect/>
          </a:stretch>
        </p:blipFill>
        <p:spPr>
          <a:xfrm>
            <a:off x="916890" y="369117"/>
            <a:ext cx="10080000" cy="2639813"/>
          </a:xfrm>
          <a:prstGeom prst="rect">
            <a:avLst/>
          </a:prstGeom>
        </p:spPr>
      </p:pic>
      <p:pic>
        <p:nvPicPr>
          <p:cNvPr id="1028" name="Picture 4" descr="e128b103-fa22-402b-a6d1-2835f3696ef3@ms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367088"/>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885d2a25-287d-4c58-b6c5-3470ed57e48d@ms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7463115" y="353964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5d35f750-977d-443b-913c-49e739761694@ms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062" y="376824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dbfa8fe9-2d4f-494e-99b8-4ad28a2062ae@msg"/>
          <p:cNvPicPr>
            <a:picLocks noChangeAspect="1" noChangeArrowheads="1"/>
          </p:cNvPicPr>
          <p:nvPr/>
        </p:nvPicPr>
        <p:blipFill rotWithShape="1">
          <a:blip r:embed="rId6">
            <a:extLst>
              <a:ext uri="{28A0092B-C50C-407E-A947-70E740481C1C}">
                <a14:useLocalDpi xmlns:a14="http://schemas.microsoft.com/office/drawing/2010/main" val="0"/>
              </a:ext>
            </a:extLst>
          </a:blip>
          <a:srcRect l="-334" t="28609" r="334" b="11722"/>
          <a:stretch/>
        </p:blipFill>
        <p:spPr bwMode="auto">
          <a:xfrm>
            <a:off x="5956890" y="415646"/>
            <a:ext cx="5605185" cy="5945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240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32416A3-39EF-4CBE-943D-C79C22FDDC46}"/>
              </a:ext>
            </a:extLst>
          </p:cNvPr>
          <p:cNvSpPr>
            <a:spLocks noGrp="1"/>
          </p:cNvSpPr>
          <p:nvPr>
            <p:ph type="title"/>
          </p:nvPr>
        </p:nvSpPr>
        <p:spPr>
          <a:xfrm>
            <a:off x="838200" y="649956"/>
            <a:ext cx="10515600" cy="726137"/>
          </a:xfrm>
        </p:spPr>
        <p:txBody>
          <a:bodyPr/>
          <a:lstStyle/>
          <a:p>
            <a:r>
              <a:rPr lang="en-US" sz="2800" dirty="0" smtClean="0"/>
              <a:t>Future Labs Live – Our session</a:t>
            </a:r>
            <a:endParaRPr lang="en-US" sz="2800" dirty="0"/>
          </a:p>
        </p:txBody>
      </p:sp>
      <p:sp>
        <p:nvSpPr>
          <p:cNvPr id="6" name="Espace réservé du pied de page 5"/>
          <p:cNvSpPr>
            <a:spLocks noGrp="1"/>
          </p:cNvSpPr>
          <p:nvPr>
            <p:ph type="ftr" sz="quarter" idx="11"/>
          </p:nvPr>
        </p:nvSpPr>
        <p:spPr/>
        <p:txBody>
          <a:bodyPr/>
          <a:lstStyle/>
          <a:p>
            <a:r>
              <a:rPr lang="en-US" smtClean="0"/>
              <a:t>EU-MACE CG update meeting GP2 - 5</a:t>
            </a:r>
            <a:endParaRPr lang="en-US" dirty="0"/>
          </a:p>
        </p:txBody>
      </p:sp>
      <p:sp>
        <p:nvSpPr>
          <p:cNvPr id="7" name="Espace réservé du numéro de diapositive 6"/>
          <p:cNvSpPr>
            <a:spLocks noGrp="1"/>
          </p:cNvSpPr>
          <p:nvPr>
            <p:ph type="sldNum" sz="quarter" idx="12"/>
          </p:nvPr>
        </p:nvSpPr>
        <p:spPr/>
        <p:txBody>
          <a:bodyPr/>
          <a:lstStyle/>
          <a:p>
            <a:fld id="{F91729D4-A164-47A3-830D-E792BCE699E4}" type="slidenum">
              <a:rPr lang="en-US" smtClean="0"/>
              <a:t>9</a:t>
            </a:fld>
            <a:endParaRPr lang="en-US" dirty="0"/>
          </a:p>
        </p:txBody>
      </p:sp>
      <p:sp>
        <p:nvSpPr>
          <p:cNvPr id="8" name="Espace réservé de la date 7"/>
          <p:cNvSpPr>
            <a:spLocks noGrp="1"/>
          </p:cNvSpPr>
          <p:nvPr>
            <p:ph type="dt" sz="half" idx="10"/>
          </p:nvPr>
        </p:nvSpPr>
        <p:spPr/>
        <p:txBody>
          <a:bodyPr/>
          <a:lstStyle/>
          <a:p>
            <a:fld id="{CB2B6EB3-C839-4F3B-A75E-14C9DB29500C}" type="datetime1">
              <a:rPr lang="en-US" smtClean="0"/>
              <a:t>6/17/2025</a:t>
            </a:fld>
            <a:endParaRPr lang="en-US" dirty="0"/>
          </a:p>
        </p:txBody>
      </p:sp>
      <p:sp>
        <p:nvSpPr>
          <p:cNvPr id="2" name="Rectangle 1"/>
          <p:cNvSpPr/>
          <p:nvPr/>
        </p:nvSpPr>
        <p:spPr>
          <a:xfrm>
            <a:off x="2551043" y="5442984"/>
            <a:ext cx="6096000" cy="369332"/>
          </a:xfrm>
          <a:prstGeom prst="rect">
            <a:avLst/>
          </a:prstGeom>
        </p:spPr>
        <p:txBody>
          <a:bodyPr>
            <a:spAutoFit/>
          </a:bodyPr>
          <a:lstStyle/>
          <a:p>
            <a:pPr lvl="0" algn="ctr"/>
            <a:r>
              <a:rPr lang="en-US" b="1" dirty="0" smtClean="0">
                <a:solidFill>
                  <a:srgbClr val="C00000"/>
                </a:solidFill>
              </a:rPr>
              <a:t>So far, we have received 7 replies only!!!</a:t>
            </a:r>
            <a:endParaRPr lang="en-US" b="1" dirty="0">
              <a:solidFill>
                <a:srgbClr val="C00000"/>
              </a:solidFill>
            </a:endParaRPr>
          </a:p>
        </p:txBody>
      </p:sp>
      <p:pic>
        <p:nvPicPr>
          <p:cNvPr id="5" name="Image 4"/>
          <p:cNvPicPr>
            <a:picLocks noChangeAspect="1"/>
          </p:cNvPicPr>
          <p:nvPr/>
        </p:nvPicPr>
        <p:blipFill>
          <a:blip r:embed="rId3"/>
          <a:stretch>
            <a:fillRect/>
          </a:stretch>
        </p:blipFill>
        <p:spPr>
          <a:xfrm>
            <a:off x="670518" y="1412875"/>
            <a:ext cx="10620375" cy="4943475"/>
          </a:xfrm>
          <a:prstGeom prst="rect">
            <a:avLst/>
          </a:prstGeom>
        </p:spPr>
      </p:pic>
      <p:pic>
        <p:nvPicPr>
          <p:cNvPr id="9" name="Image 8"/>
          <p:cNvPicPr>
            <a:picLocks noChangeAspect="1"/>
          </p:cNvPicPr>
          <p:nvPr/>
        </p:nvPicPr>
        <p:blipFill>
          <a:blip r:embed="rId4"/>
          <a:stretch>
            <a:fillRect/>
          </a:stretch>
        </p:blipFill>
        <p:spPr>
          <a:xfrm>
            <a:off x="294613" y="3134432"/>
            <a:ext cx="2118608" cy="1986911"/>
          </a:xfrm>
          <a:prstGeom prst="rect">
            <a:avLst/>
          </a:prstGeom>
        </p:spPr>
      </p:pic>
      <p:pic>
        <p:nvPicPr>
          <p:cNvPr id="10" name="Imag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52215"/>
            <a:ext cx="1794856" cy="1211529"/>
          </a:xfrm>
          <a:prstGeom prst="rect">
            <a:avLst/>
          </a:prstGeom>
        </p:spPr>
      </p:pic>
    </p:spTree>
    <p:extLst>
      <p:ext uri="{BB962C8B-B14F-4D97-AF65-F5344CB8AC3E}">
        <p14:creationId xmlns:p14="http://schemas.microsoft.com/office/powerpoint/2010/main" val="3199270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stal_Presentation_TM33468121_Win32_JC_SL_v3" id="{5CC0C496-FD8A-42BF-932F-4FD62E56F269}" vid="{DBEAE538-0105-45CF-A6D4-E0B303E187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7279BBA1-1277-4614-8DDE-B2EB22751222}">
  <ds:schemaRefs>
    <ds:schemaRef ds:uri="http://schemas.microsoft.com/sharepoint/v3/contenttype/forms"/>
  </ds:schemaRefs>
</ds:datastoreItem>
</file>

<file path=customXml/itemProps2.xml><?xml version="1.0" encoding="utf-8"?>
<ds:datastoreItem xmlns:ds="http://schemas.openxmlformats.org/officeDocument/2006/customXml" ds:itemID="{13EF380A-18DE-4A59-8A28-3F29B5D010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AF5DA8-6387-4138-BF96-B65D39F2FC21}">
  <ds:schemaRefs>
    <ds:schemaRef ds:uri="http://purl.org/dc/elements/1.1/"/>
    <ds:schemaRef ds:uri="http://schemas.microsoft.com/office/2006/metadata/properties"/>
    <ds:schemaRef ds:uri="http://schemas.microsoft.com/office/infopath/2007/PartnerControl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http://schemas.microsoft.com/office/2006/documentManagement/types"/>
    <ds:schemaRef ds:uri="71af3243-3dd4-4a8d-8c0d-dd76da1f02a5"/>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1916</Words>
  <Application>Microsoft Office PowerPoint</Application>
  <PresentationFormat>Grand écran</PresentationFormat>
  <Paragraphs>313</Paragraphs>
  <Slides>31</Slides>
  <Notes>16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31</vt:i4>
      </vt:variant>
    </vt:vector>
  </HeadingPairs>
  <TitlesOfParts>
    <vt:vector size="41" baseType="lpstr">
      <vt:lpstr>Aptos</vt:lpstr>
      <vt:lpstr>Arial Nova</vt:lpstr>
      <vt:lpstr>Arial</vt:lpstr>
      <vt:lpstr>Arial Black</vt:lpstr>
      <vt:lpstr>Calibri</vt:lpstr>
      <vt:lpstr>Segoe UI</vt:lpstr>
      <vt:lpstr>Segoe UI Light</vt:lpstr>
      <vt:lpstr>Times New Roman</vt:lpstr>
      <vt:lpstr>Wingdings</vt:lpstr>
      <vt:lpstr>Office Theme</vt:lpstr>
      <vt:lpstr>CA22123 EU-MACE:     Core Group monthly update GP2 #6</vt:lpstr>
      <vt:lpstr>meeting Agenda</vt:lpstr>
      <vt:lpstr>Présentation PowerPoint</vt:lpstr>
      <vt:lpstr>Recap from Future Labs Live 2025</vt:lpstr>
      <vt:lpstr>Future Labs Live 2025 – Basel </vt:lpstr>
      <vt:lpstr>Présentation PowerPoint</vt:lpstr>
      <vt:lpstr>Présentation PowerPoint</vt:lpstr>
      <vt:lpstr>Présentation PowerPoint</vt:lpstr>
      <vt:lpstr>Future Labs Live – Our session</vt:lpstr>
      <vt:lpstr>Présentation PowerPoint</vt:lpstr>
      <vt:lpstr>EUROMAT 2025</vt:lpstr>
      <vt:lpstr>Présentation PowerPoint</vt:lpstr>
      <vt:lpstr>Accelerated device integration</vt:lpstr>
      <vt:lpstr>Présentation PowerPoint</vt:lpstr>
      <vt:lpstr>Afternoon : EU-MACE session (Legacy Lab &amp; WG3)</vt:lpstr>
      <vt:lpstr>EUROMAT 2025</vt:lpstr>
      <vt:lpstr>Conference and STSM grants</vt:lpstr>
      <vt:lpstr>2nd Grant Period – Grant award so far</vt:lpstr>
      <vt:lpstr>Update legacy lab &amp; tdm</vt:lpstr>
      <vt:lpstr>Legacy Labs : interactive match making</vt:lpstr>
      <vt:lpstr>Legacy Labs – next meeting on June 11 &amp; 24</vt:lpstr>
      <vt:lpstr>Présentation PowerPoint</vt:lpstr>
      <vt:lpstr>Upcoming calls</vt:lpstr>
      <vt:lpstr>Horizon EU clusters, EIC, MCSA ….</vt:lpstr>
      <vt:lpstr>B2B platform for MAP &amp; Expert list</vt:lpstr>
      <vt:lpstr>EU-MACE Materials Database – 48 organizations</vt:lpstr>
      <vt:lpstr>Next meetings/discussions </vt:lpstr>
      <vt:lpstr>Thank you for your attention !!</vt:lpstr>
      <vt:lpstr>Extra slides from previous meeting</vt:lpstr>
      <vt:lpstr>Additional details on presentation items</vt:lpstr>
      <vt:lpstr>NEXT STEP: we need volunteers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2021-05-30T14:58:49Z</dcterms:created>
  <dcterms:modified xsi:type="dcterms:W3CDTF">2025-06-17T05:55:38Z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